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300" r:id="rId2"/>
    <p:sldId id="381" r:id="rId3"/>
    <p:sldId id="459" r:id="rId4"/>
    <p:sldId id="460" r:id="rId5"/>
    <p:sldId id="461" r:id="rId6"/>
    <p:sldId id="380" r:id="rId7"/>
    <p:sldId id="382" r:id="rId8"/>
    <p:sldId id="307" r:id="rId9"/>
    <p:sldId id="387" r:id="rId10"/>
    <p:sldId id="308" r:id="rId11"/>
    <p:sldId id="355" r:id="rId12"/>
    <p:sldId id="356" r:id="rId13"/>
    <p:sldId id="357" r:id="rId14"/>
    <p:sldId id="388" r:id="rId15"/>
    <p:sldId id="389" r:id="rId16"/>
    <p:sldId id="359" r:id="rId17"/>
    <p:sldId id="309" r:id="rId18"/>
    <p:sldId id="310" r:id="rId19"/>
    <p:sldId id="312" r:id="rId20"/>
    <p:sldId id="361" r:id="rId21"/>
    <p:sldId id="435" r:id="rId22"/>
    <p:sldId id="383" r:id="rId23"/>
    <p:sldId id="325" r:id="rId24"/>
    <p:sldId id="326" r:id="rId25"/>
    <p:sldId id="317" r:id="rId26"/>
    <p:sldId id="327" r:id="rId27"/>
    <p:sldId id="329" r:id="rId28"/>
    <p:sldId id="385" r:id="rId29"/>
    <p:sldId id="444" r:id="rId30"/>
    <p:sldId id="445" r:id="rId31"/>
    <p:sldId id="446" r:id="rId32"/>
    <p:sldId id="447" r:id="rId33"/>
    <p:sldId id="448" r:id="rId34"/>
    <p:sldId id="449" r:id="rId35"/>
    <p:sldId id="450" r:id="rId36"/>
    <p:sldId id="451" r:id="rId37"/>
    <p:sldId id="452" r:id="rId38"/>
    <p:sldId id="453" r:id="rId39"/>
    <p:sldId id="454" r:id="rId40"/>
    <p:sldId id="455" r:id="rId41"/>
    <p:sldId id="456" r:id="rId42"/>
    <p:sldId id="457" r:id="rId43"/>
    <p:sldId id="436" r:id="rId44"/>
    <p:sldId id="437" r:id="rId45"/>
    <p:sldId id="438" r:id="rId46"/>
    <p:sldId id="439" r:id="rId47"/>
    <p:sldId id="440" r:id="rId48"/>
    <p:sldId id="441" r:id="rId49"/>
    <p:sldId id="442" r:id="rId50"/>
    <p:sldId id="391" r:id="rId51"/>
    <p:sldId id="408" r:id="rId52"/>
    <p:sldId id="458" r:id="rId53"/>
    <p:sldId id="429" r:id="rId54"/>
    <p:sldId id="432" r:id="rId55"/>
    <p:sldId id="431" r:id="rId56"/>
    <p:sldId id="384" r:id="rId57"/>
    <p:sldId id="434" r:id="rId58"/>
    <p:sldId id="331" r:id="rId59"/>
    <p:sldId id="348" r:id="rId60"/>
    <p:sldId id="376" r:id="rId61"/>
    <p:sldId id="285" r:id="rId62"/>
    <p:sldId id="287" r:id="rId63"/>
    <p:sldId id="433" r:id="rId64"/>
    <p:sldId id="390" r:id="rId65"/>
    <p:sldId id="273" r:id="rId66"/>
    <p:sldId id="265" r:id="rId67"/>
    <p:sldId id="266" r:id="rId68"/>
    <p:sldId id="268" r:id="rId69"/>
    <p:sldId id="269" r:id="rId70"/>
    <p:sldId id="270" r:id="rId71"/>
    <p:sldId id="274" r:id="rId72"/>
    <p:sldId id="275" r:id="rId73"/>
    <p:sldId id="272" r:id="rId74"/>
    <p:sldId id="386" r:id="rId75"/>
    <p:sldId id="334" r:id="rId76"/>
    <p:sldId id="316" r:id="rId77"/>
    <p:sldId id="336" r:id="rId78"/>
    <p:sldId id="330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weiLi" initials="J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26"/>
    <p:restoredTop sz="96291"/>
  </p:normalViewPr>
  <p:slideViewPr>
    <p:cSldViewPr snapToGrid="0" snapToObjects="1">
      <p:cViewPr>
        <p:scale>
          <a:sx n="120" d="100"/>
          <a:sy n="120" d="100"/>
        </p:scale>
        <p:origin x="488" y="-6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commentAuthors" Target="commentAuthors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21T09:04:23.891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559A7-3C29-F246-B7F2-E6529E9EFBB5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3AB22-8D31-204F-AF65-3ED55DBCA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07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 datasets are supervised (chat logs).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involve online interaction or RL.</a:t>
            </a:r>
          </a:p>
          <a:p>
            <a:r>
              <a:rPr lang="en-US" dirty="0" smtClean="0"/>
              <a:t>We try to cover as many cases as possible while still being simple for the most</a:t>
            </a:r>
            <a:r>
              <a:rPr lang="en-US" baseline="0" dirty="0" smtClean="0"/>
              <a:t> popular (simple)</a:t>
            </a:r>
            <a:r>
              <a:rPr lang="en-US" dirty="0" smtClean="0"/>
              <a:t> setting.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3AB22-8D31-204F-AF65-3ED55DBCAF2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63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4DB0-A420-374F-B259-0BE12F057D2A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6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4DB0-A420-374F-B259-0BE12F057D2A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0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4DB0-A420-374F-B259-0BE12F057D2A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7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4DB0-A420-374F-B259-0BE12F057D2A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31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4DB0-A420-374F-B259-0BE12F057D2A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11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4DB0-A420-374F-B259-0BE12F057D2A}" type="datetimeFigureOut">
              <a:rPr lang="en-US" smtClean="0"/>
              <a:t>8/2/17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2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4DB0-A420-374F-B259-0BE12F057D2A}" type="datetimeFigureOut">
              <a:rPr lang="en-US" smtClean="0"/>
              <a:t>8/2/17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13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4DB0-A420-374F-B259-0BE12F057D2A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90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4DB0-A420-374F-B259-0BE12F057D2A}" type="datetimeFigureOut">
              <a:rPr lang="en-US" smtClean="0"/>
              <a:t>8/2/17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1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4DB0-A420-374F-B259-0BE12F057D2A}" type="datetimeFigureOut">
              <a:rPr lang="en-US" smtClean="0"/>
              <a:t>8/2/17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89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4DB0-A420-374F-B259-0BE12F057D2A}" type="datetimeFigureOut">
              <a:rPr lang="en-US" smtClean="0"/>
              <a:t>8/2/17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87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34DB0-A420-374F-B259-0BE12F057D2A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390AC-FB7D-EA4A-B8F8-7D1B76132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5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ind/cs/1/au:+Bahdanau_D/0/1/0/all/0/1" TargetMode="External"/><Relationship Id="rId4" Type="http://schemas.openxmlformats.org/officeDocument/2006/relationships/hyperlink" Target="https://arxiv.org/find/cs/1/au:+Sukhbaatar_S/0/1/0/all/0/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1.09823" TargetMode="External"/><Relationship Id="rId4" Type="http://schemas.openxmlformats.org/officeDocument/2006/relationships/hyperlink" Target="https://arxiv.org/abs/1612.04936" TargetMode="External"/><Relationship Id="rId5" Type="http://schemas.openxmlformats.org/officeDocument/2006/relationships/hyperlink" Target="https://arxiv.org/abs/1705.06476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612.03969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1.09823" TargetMode="External"/><Relationship Id="rId4" Type="http://schemas.openxmlformats.org/officeDocument/2006/relationships/hyperlink" Target="https://arxiv.org/abs/1612.04936" TargetMode="External"/><Relationship Id="rId5" Type="http://schemas.openxmlformats.org/officeDocument/2006/relationships/hyperlink" Target="https://arxiv.org/abs/1705.06476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612.03969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2.jp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2.jp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2.jp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2.jp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2.jp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2.jp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2.jp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1.09823" TargetMode="External"/><Relationship Id="rId4" Type="http://schemas.openxmlformats.org/officeDocument/2006/relationships/hyperlink" Target="https://arxiv.org/abs/1612.04936" TargetMode="External"/><Relationship Id="rId5" Type="http://schemas.openxmlformats.org/officeDocument/2006/relationships/hyperlink" Target="https://arxiv.org/abs/1705.06476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612.03969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1.09823" TargetMode="External"/><Relationship Id="rId4" Type="http://schemas.openxmlformats.org/officeDocument/2006/relationships/hyperlink" Target="https://arxiv.org/abs/1612.04936" TargetMode="External"/><Relationship Id="rId5" Type="http://schemas.openxmlformats.org/officeDocument/2006/relationships/hyperlink" Target="https://arxiv.org/abs/1705.06476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612.03969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1.09823" TargetMode="External"/><Relationship Id="rId4" Type="http://schemas.openxmlformats.org/officeDocument/2006/relationships/hyperlink" Target="https://arxiv.org/abs/1612.04936" TargetMode="External"/><Relationship Id="rId5" Type="http://schemas.openxmlformats.org/officeDocument/2006/relationships/hyperlink" Target="https://arxiv.org/abs/1705.06476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612.03969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1.09823" TargetMode="External"/><Relationship Id="rId4" Type="http://schemas.openxmlformats.org/officeDocument/2006/relationships/hyperlink" Target="https://arxiv.org/abs/1612.04936" TargetMode="External"/><Relationship Id="rId5" Type="http://schemas.openxmlformats.org/officeDocument/2006/relationships/hyperlink" Target="https://arxiv.org/abs/1705.06476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abs/1612.03969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ind/cs/1/au:+Bahdanau_D/0/1/0/all/0/1" TargetMode="External"/><Relationship Id="rId4" Type="http://schemas.openxmlformats.org/officeDocument/2006/relationships/hyperlink" Target="https://arxiv.org/find/cs/1/au:+Sukhbaatar_S/0/1/0/all/0/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367" y="593995"/>
            <a:ext cx="8729579" cy="268394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en-US" sz="2800" b="1" i="1" dirty="0"/>
              <a:t>(End-to-End Methods for) </a:t>
            </a:r>
            <a:br>
              <a:rPr lang="en-US" sz="2800" b="1" i="1" dirty="0"/>
            </a:b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Dialogue, Interaction and Learning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367" y="4167846"/>
            <a:ext cx="8729579" cy="2529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   </a:t>
            </a:r>
            <a:r>
              <a:rPr lang="en-US" sz="2600" b="1" dirty="0" smtClean="0">
                <a:solidFill>
                  <a:srgbClr val="0070C0"/>
                </a:solidFill>
              </a:rPr>
              <a:t>Jason Weston</a:t>
            </a:r>
            <a:endParaRPr lang="en-US" sz="26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      </a:t>
            </a:r>
            <a:r>
              <a:rPr lang="en-US" b="1" dirty="0" smtClean="0"/>
              <a:t>                        </a:t>
            </a:r>
            <a:r>
              <a:rPr lang="en-US" sz="2400" b="1" dirty="0" smtClean="0">
                <a:solidFill>
                  <a:srgbClr val="0070C0"/>
                </a:solidFill>
              </a:rPr>
              <a:t>Facebook AI Research</a:t>
            </a:r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r>
              <a:rPr lang="en-US" sz="1600" b="1" dirty="0" smtClean="0"/>
              <a:t>Collaborators: </a:t>
            </a:r>
            <a:r>
              <a:rPr lang="en-US" sz="1600" dirty="0"/>
              <a:t>D. </a:t>
            </a:r>
            <a:r>
              <a:rPr lang="en-US" sz="1600" dirty="0" err="1"/>
              <a:t>Batra</a:t>
            </a:r>
            <a:r>
              <a:rPr lang="en-US" sz="1600" dirty="0"/>
              <a:t>, A</a:t>
            </a:r>
            <a:r>
              <a:rPr lang="en-US" sz="1600" dirty="0" smtClean="0"/>
              <a:t>. </a:t>
            </a:r>
            <a:r>
              <a:rPr lang="en-US" sz="1600" dirty="0" err="1" smtClean="0"/>
              <a:t>Bordes</a:t>
            </a:r>
            <a:r>
              <a:rPr lang="en-US" sz="1600" dirty="0" smtClean="0"/>
              <a:t>, Y. </a:t>
            </a:r>
            <a:r>
              <a:rPr lang="en-US" sz="1600" dirty="0" err="1" smtClean="0"/>
              <a:t>Boureau</a:t>
            </a:r>
            <a:r>
              <a:rPr lang="en-US" sz="1600" dirty="0" smtClean="0"/>
              <a:t>, S. Chopra, J. Dodge, </a:t>
            </a:r>
            <a:r>
              <a:rPr lang="en-US" sz="1600" dirty="0"/>
              <a:t>W. </a:t>
            </a:r>
            <a:r>
              <a:rPr lang="en-US" sz="1600" dirty="0" smtClean="0"/>
              <a:t>Feng, R</a:t>
            </a:r>
            <a:r>
              <a:rPr lang="en-US" sz="1600" dirty="0" smtClean="0"/>
              <a:t>. Fergus, A. </a:t>
            </a:r>
            <a:r>
              <a:rPr lang="en-US" sz="1600" dirty="0" err="1" smtClean="0"/>
              <a:t>Fisch</a:t>
            </a:r>
            <a:r>
              <a:rPr lang="en-US" sz="1600" dirty="0" smtClean="0"/>
              <a:t>, A. </a:t>
            </a:r>
            <a:r>
              <a:rPr lang="en-US" sz="1600" dirty="0" err="1" smtClean="0"/>
              <a:t>Gane</a:t>
            </a:r>
            <a:r>
              <a:rPr lang="en-US" sz="1600" dirty="0" smtClean="0"/>
              <a:t>, M. </a:t>
            </a:r>
            <a:r>
              <a:rPr lang="en-US" sz="1600" dirty="0" err="1" smtClean="0"/>
              <a:t>Henaff</a:t>
            </a:r>
            <a:r>
              <a:rPr lang="en-US" sz="1600" dirty="0" smtClean="0"/>
              <a:t>, F. Hill, A. </a:t>
            </a:r>
            <a:r>
              <a:rPr lang="en-US" sz="1600" dirty="0" err="1" smtClean="0"/>
              <a:t>Joulin</a:t>
            </a:r>
            <a:r>
              <a:rPr lang="en-US" sz="1600" dirty="0" smtClean="0"/>
              <a:t>, Y. </a:t>
            </a:r>
            <a:r>
              <a:rPr lang="en-US" sz="1600" dirty="0" err="1" smtClean="0"/>
              <a:t>LeCun</a:t>
            </a:r>
            <a:r>
              <a:rPr lang="en-US" sz="1600" dirty="0" smtClean="0"/>
              <a:t>, </a:t>
            </a:r>
            <a:r>
              <a:rPr lang="en-US" sz="1600" dirty="0"/>
              <a:t>J. Lu, B</a:t>
            </a:r>
            <a:r>
              <a:rPr lang="en-US" sz="1600" dirty="0" smtClean="0"/>
              <a:t>. van </a:t>
            </a:r>
            <a:r>
              <a:rPr lang="en-US" sz="1600" dirty="0" err="1" smtClean="0"/>
              <a:t>Merriënboer</a:t>
            </a:r>
            <a:r>
              <a:rPr lang="en-US" sz="1600" dirty="0" smtClean="0"/>
              <a:t>, J. Li, T. </a:t>
            </a:r>
            <a:r>
              <a:rPr lang="en-US" sz="1600" dirty="0" err="1" smtClean="0"/>
              <a:t>Mikolov</a:t>
            </a:r>
            <a:r>
              <a:rPr lang="en-US" sz="1600" dirty="0" smtClean="0"/>
              <a:t>, A. </a:t>
            </a:r>
            <a:r>
              <a:rPr lang="en-US" sz="1600" dirty="0" smtClean="0"/>
              <a:t>H. Miller</a:t>
            </a:r>
            <a:r>
              <a:rPr lang="en-US" sz="1600" dirty="0" smtClean="0"/>
              <a:t>, </a:t>
            </a:r>
            <a:r>
              <a:rPr lang="en-US" sz="1600" dirty="0"/>
              <a:t>D. Parikh,</a:t>
            </a:r>
          </a:p>
          <a:p>
            <a:pPr marL="0" indent="0">
              <a:buNone/>
            </a:pPr>
            <a:r>
              <a:rPr lang="en-US" sz="1600" dirty="0" smtClean="0"/>
              <a:t>A.M</a:t>
            </a:r>
            <a:r>
              <a:rPr lang="en-US" sz="1600" dirty="0" smtClean="0"/>
              <a:t>. Rush, S. </a:t>
            </a:r>
            <a:r>
              <a:rPr lang="en-US" sz="1600" dirty="0" err="1" smtClean="0"/>
              <a:t>Sukhbaatar</a:t>
            </a:r>
            <a:r>
              <a:rPr lang="en-US" sz="1600" dirty="0" smtClean="0"/>
              <a:t>, A. </a:t>
            </a:r>
            <a:r>
              <a:rPr lang="en-US" sz="1600" dirty="0" err="1" smtClean="0"/>
              <a:t>Szlam</a:t>
            </a:r>
            <a:r>
              <a:rPr lang="en-US" sz="1600" dirty="0" smtClean="0"/>
              <a:t>, X. </a:t>
            </a:r>
            <a:r>
              <a:rPr lang="en-US" sz="1600" dirty="0" smtClean="0"/>
              <a:t>Zhang</a:t>
            </a:r>
            <a:endParaRPr lang="en-US" dirty="0"/>
          </a:p>
        </p:txBody>
      </p:sp>
      <p:pic>
        <p:nvPicPr>
          <p:cNvPr id="4" name="Picture 3" descr="fai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6" y="88228"/>
            <a:ext cx="1296737" cy="12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p-sm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89" y="759672"/>
            <a:ext cx="7005778" cy="5413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517" y="232448"/>
            <a:ext cx="8042276" cy="133695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Memory-Augmented Networks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sz="3200" i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37019" y="4935536"/>
            <a:ext cx="1403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</a:rPr>
              <a:t>[Figure by </a:t>
            </a:r>
            <a:r>
              <a:rPr lang="en-US" sz="1100" dirty="0" err="1" smtClean="0">
                <a:solidFill>
                  <a:srgbClr val="0000FF"/>
                </a:solidFill>
              </a:rPr>
              <a:t>Saina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 smtClean="0">
                <a:solidFill>
                  <a:srgbClr val="0000FF"/>
                </a:solidFill>
              </a:rPr>
              <a:t>   </a:t>
            </a:r>
            <a:r>
              <a:rPr lang="en-US" sz="1100" dirty="0" err="1" smtClean="0">
                <a:solidFill>
                  <a:srgbClr val="0000FF"/>
                </a:solidFill>
              </a:rPr>
              <a:t>Sukhbaatar</a:t>
            </a:r>
            <a:r>
              <a:rPr lang="en-US" sz="1100" dirty="0">
                <a:solidFill>
                  <a:srgbClr val="0000FF"/>
                </a:solidFill>
              </a:rPr>
              <a:t>]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2464" y="1165681"/>
            <a:ext cx="8350027" cy="147732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Some related models: </a:t>
            </a:r>
            <a:r>
              <a:rPr lang="en-US" dirty="0" smtClean="0"/>
              <a:t> </a:t>
            </a:r>
          </a:p>
          <a:p>
            <a:r>
              <a:rPr lang="en-US" dirty="0" smtClean="0"/>
              <a:t>RNN-Search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u="sng" dirty="0">
                <a:hlinkClick r:id="rId3"/>
              </a:rPr>
              <a:t>Bahdanau</a:t>
            </a:r>
            <a:r>
              <a:rPr lang="en-US" dirty="0"/>
              <a:t> et al.’14</a:t>
            </a:r>
            <a:r>
              <a:rPr lang="en-US" dirty="0">
                <a:solidFill>
                  <a:schemeClr val="accent6"/>
                </a:solidFill>
              </a:rPr>
              <a:t>), </a:t>
            </a:r>
            <a:r>
              <a:rPr lang="en-US" dirty="0"/>
              <a:t>NTM </a:t>
            </a:r>
            <a:r>
              <a:rPr lang="en-US" dirty="0">
                <a:solidFill>
                  <a:schemeClr val="accent6"/>
                </a:solidFill>
              </a:rPr>
              <a:t>(Graves et al, ‘14), </a:t>
            </a:r>
            <a:r>
              <a:rPr lang="en-US" dirty="0"/>
              <a:t>Stack RNNs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 err="1">
                <a:solidFill>
                  <a:schemeClr val="accent6"/>
                </a:solidFill>
              </a:rPr>
              <a:t>Joulin</a:t>
            </a:r>
            <a:r>
              <a:rPr lang="en-US" dirty="0">
                <a:solidFill>
                  <a:schemeClr val="accent6"/>
                </a:solidFill>
              </a:rPr>
              <a:t> &amp; </a:t>
            </a:r>
            <a:r>
              <a:rPr lang="en-US" dirty="0" err="1">
                <a:solidFill>
                  <a:schemeClr val="accent6"/>
                </a:solidFill>
              </a:rPr>
              <a:t>Mikolov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mr-IN" dirty="0">
                <a:solidFill>
                  <a:schemeClr val="accent6"/>
                </a:solidFill>
              </a:rPr>
              <a:t>’</a:t>
            </a:r>
            <a:r>
              <a:rPr lang="en-US" dirty="0">
                <a:solidFill>
                  <a:schemeClr val="accent6"/>
                </a:solidFill>
              </a:rPr>
              <a:t>15, </a:t>
            </a:r>
            <a:r>
              <a:rPr lang="en-US" dirty="0" err="1">
                <a:solidFill>
                  <a:schemeClr val="accent6"/>
                </a:solidFill>
              </a:rPr>
              <a:t>Grefenstette</a:t>
            </a:r>
            <a:r>
              <a:rPr lang="en-US" dirty="0">
                <a:solidFill>
                  <a:schemeClr val="accent6"/>
                </a:solidFill>
              </a:rPr>
              <a:t> et al, ‘15)</a:t>
            </a:r>
            <a:r>
              <a:rPr lang="en-US" dirty="0"/>
              <a:t>, Dynamic Mem. Nets </a:t>
            </a:r>
            <a:r>
              <a:rPr lang="en-US" dirty="0">
                <a:solidFill>
                  <a:schemeClr val="accent6"/>
                </a:solidFill>
              </a:rPr>
              <a:t>(Kumar et al., ‘15),</a:t>
            </a:r>
            <a:r>
              <a:rPr lang="en-US" dirty="0"/>
              <a:t> DNC </a:t>
            </a:r>
            <a:r>
              <a:rPr lang="en-US" dirty="0">
                <a:solidFill>
                  <a:schemeClr val="accent6"/>
                </a:solidFill>
              </a:rPr>
              <a:t>(Graves et al., ’16), </a:t>
            </a:r>
            <a:r>
              <a:rPr lang="en-US" dirty="0" smtClean="0"/>
              <a:t>MemN2N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u="sng" dirty="0">
                <a:solidFill>
                  <a:schemeClr val="accent3">
                    <a:lumMod val="50000"/>
                  </a:schemeClr>
                </a:solidFill>
                <a:hlinkClick r:id="rId4"/>
              </a:rPr>
              <a:t>Sukhbaatar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et al.)</a:t>
            </a:r>
            <a:r>
              <a:rPr lang="mr-IN" dirty="0" smtClean="0"/>
              <a:t>…</a:t>
            </a:r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725769" y="1723995"/>
            <a:ext cx="296214" cy="1225267"/>
          </a:xfrm>
          <a:prstGeom prst="straightConnector1">
            <a:avLst/>
          </a:prstGeom>
          <a:ln w="66675" cmpd="sng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08119" y="2502638"/>
            <a:ext cx="1235351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1st </a:t>
            </a:r>
            <a:r>
              <a:rPr lang="de-DE" smtClean="0"/>
              <a:t>Sep </a:t>
            </a:r>
            <a:endParaRPr lang="de-DE" smtClean="0"/>
          </a:p>
          <a:p>
            <a:r>
              <a:rPr lang="de-DE" dirty="0" smtClean="0"/>
              <a:t>2014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360302" y="2470086"/>
            <a:ext cx="653732" cy="1146321"/>
          </a:xfrm>
          <a:prstGeom prst="straightConnector1">
            <a:avLst/>
          </a:prstGeom>
          <a:ln w="66675" cmpd="sng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50799" y="2400676"/>
            <a:ext cx="1480897" cy="64834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15th </a:t>
            </a:r>
            <a:r>
              <a:rPr lang="de-DE" dirty="0" err="1" smtClean="0"/>
              <a:t>Oct</a:t>
            </a:r>
            <a:r>
              <a:rPr lang="de-DE" dirty="0" smtClean="0"/>
              <a:t> 2014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59857" y="2532278"/>
            <a:ext cx="1377098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20th </a:t>
            </a:r>
            <a:r>
              <a:rPr lang="de-DE" dirty="0" err="1" smtClean="0"/>
              <a:t>Oct</a:t>
            </a:r>
            <a:r>
              <a:rPr lang="de-DE" dirty="0" smtClean="0"/>
              <a:t> 2014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50643" y="1723995"/>
            <a:ext cx="711742" cy="808284"/>
          </a:xfrm>
          <a:prstGeom prst="straightConnector1">
            <a:avLst/>
          </a:prstGeom>
          <a:ln w="66675" cmpd="sng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9553" y="3499362"/>
            <a:ext cx="2071246" cy="2327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Memory Network</a:t>
            </a:r>
          </a:p>
          <a:p>
            <a:endParaRPr lang="en-US" b="1" dirty="0" smtClean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 smtClean="0">
                <a:solidFill>
                  <a:srgbClr val="00B0F0"/>
                </a:solidFill>
              </a:rPr>
              <a:t>Addressing</a:t>
            </a:r>
            <a:r>
              <a:rPr lang="en-US" dirty="0" smtClean="0">
                <a:solidFill>
                  <a:srgbClr val="00B0F0"/>
                </a:solidFill>
              </a:rPr>
              <a:t>: </a:t>
            </a:r>
          </a:p>
          <a:p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    score 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baseline="-25000" dirty="0" smtClean="0">
                <a:solidFill>
                  <a:srgbClr val="00B0F0"/>
                </a:solidFill>
              </a:rPr>
              <a:t>i  </a:t>
            </a:r>
            <a:r>
              <a:rPr lang="en-US" dirty="0" err="1" smtClean="0">
                <a:solidFill>
                  <a:srgbClr val="00B0F0"/>
                </a:solidFill>
              </a:rPr>
              <a:t>w.r.t</a:t>
            </a:r>
            <a:r>
              <a:rPr lang="en-US" dirty="0" smtClean="0">
                <a:solidFill>
                  <a:srgbClr val="00B0F0"/>
                </a:solidFill>
              </a:rPr>
              <a:t>. q 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 smtClean="0">
                <a:solidFill>
                  <a:srgbClr val="00B0F0"/>
                </a:solidFill>
              </a:rPr>
              <a:t>Read: </a:t>
            </a:r>
          </a:p>
          <a:p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    return best m</a:t>
            </a:r>
            <a:r>
              <a:rPr lang="en-US" baseline="-25000" dirty="0" smtClean="0">
                <a:solidFill>
                  <a:srgbClr val="00B0F0"/>
                </a:solidFill>
              </a:rPr>
              <a:t>i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14589" y="5241789"/>
            <a:ext cx="7582017" cy="147732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70C0"/>
                </a:solidFill>
              </a:rPr>
              <a:t>Class of models has been shown to work on a wide variety of NLP tasks: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QA datasets (</a:t>
            </a:r>
            <a:r>
              <a:rPr lang="en-US" dirty="0" err="1" smtClean="0">
                <a:solidFill>
                  <a:srgbClr val="00B050"/>
                </a:solidFill>
              </a:rPr>
              <a:t>SQuAD</a:t>
            </a:r>
            <a:r>
              <a:rPr lang="en-US" dirty="0" smtClean="0">
                <a:solidFill>
                  <a:srgbClr val="00B050"/>
                </a:solidFill>
              </a:rPr>
              <a:t>, </a:t>
            </a:r>
            <a:r>
              <a:rPr lang="en-US" dirty="0" err="1" smtClean="0">
                <a:solidFill>
                  <a:srgbClr val="00B050"/>
                </a:solidFill>
              </a:rPr>
              <a:t>bAbI</a:t>
            </a:r>
            <a:r>
              <a:rPr lang="en-US" dirty="0" smtClean="0">
                <a:solidFill>
                  <a:srgbClr val="00B050"/>
                </a:solidFill>
              </a:rPr>
              <a:t>, QACNN, </a:t>
            </a:r>
            <a:r>
              <a:rPr lang="en-US" dirty="0" err="1" smtClean="0">
                <a:solidFill>
                  <a:srgbClr val="00B050"/>
                </a:solidFill>
              </a:rPr>
              <a:t>QADaily</a:t>
            </a:r>
            <a:r>
              <a:rPr lang="en-US" dirty="0" smtClean="0">
                <a:solidFill>
                  <a:srgbClr val="00B050"/>
                </a:solidFill>
              </a:rPr>
              <a:t> Mail, CBT, </a:t>
            </a:r>
            <a:r>
              <a:rPr lang="mr-IN" dirty="0" smtClean="0">
                <a:solidFill>
                  <a:srgbClr val="00B050"/>
                </a:solidFill>
              </a:rPr>
              <a:t>…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Dialog (Ubuntu, Twitter, Reddit, </a:t>
            </a:r>
            <a:r>
              <a:rPr lang="mr-IN" dirty="0" smtClean="0">
                <a:solidFill>
                  <a:srgbClr val="00B050"/>
                </a:solidFill>
              </a:rPr>
              <a:t>…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Visual QA and Visual Dialog (VQA, VQA-v2, </a:t>
            </a:r>
            <a:r>
              <a:rPr lang="en-US" dirty="0" err="1" smtClean="0">
                <a:solidFill>
                  <a:srgbClr val="00B050"/>
                </a:solidFill>
              </a:rPr>
              <a:t>Visdial</a:t>
            </a:r>
            <a:r>
              <a:rPr lang="en-US" dirty="0" smtClean="0">
                <a:solidFill>
                  <a:srgbClr val="00B050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Machine Translation, </a:t>
            </a:r>
            <a:r>
              <a:rPr lang="mr-IN" dirty="0" smtClean="0">
                <a:solidFill>
                  <a:srgbClr val="00B050"/>
                </a:solidFill>
              </a:rPr>
              <a:t>…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6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p-sm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704" y="1648495"/>
            <a:ext cx="7005778" cy="5413556"/>
          </a:xfrm>
          <a:prstGeom prst="rect">
            <a:avLst/>
          </a:prstGeom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734096" y="2774455"/>
            <a:ext cx="734095" cy="3317252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208848"/>
            <a:ext cx="8042276" cy="1336956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Recurrent Entity Network  </a:t>
            </a:r>
            <a:r>
              <a:rPr lang="en-US" sz="2400" dirty="0" smtClean="0">
                <a:solidFill>
                  <a:schemeClr val="accent6"/>
                </a:solidFill>
              </a:rPr>
              <a:t>(</a:t>
            </a:r>
            <a:r>
              <a:rPr lang="en-US" sz="2400" dirty="0" err="1" smtClean="0">
                <a:solidFill>
                  <a:schemeClr val="accent6"/>
                </a:solidFill>
              </a:rPr>
              <a:t>Henaff</a:t>
            </a:r>
            <a:r>
              <a:rPr lang="en-US" sz="2400" dirty="0" smtClean="0">
                <a:solidFill>
                  <a:schemeClr val="accent6"/>
                </a:solidFill>
              </a:rPr>
              <a:t> et al., </a:t>
            </a:r>
            <a:r>
              <a:rPr lang="en-US" sz="2400" dirty="0" smtClean="0">
                <a:solidFill>
                  <a:schemeClr val="accent6"/>
                </a:solidFill>
              </a:rPr>
              <a:t>ICLR ‘17)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90953" y="1687132"/>
            <a:ext cx="11848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16721" y="6503831"/>
            <a:ext cx="8886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Question)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50794" y="2471184"/>
            <a:ext cx="1918955" cy="9858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34095" y="3052293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>
                <a:solidFill>
                  <a:schemeClr val="tx1"/>
                </a:solidFill>
              </a:rPr>
              <a:t>1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34095" y="3801481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4095" y="4550669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46974" y="5299857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4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4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870738" y="2792831"/>
            <a:ext cx="734095" cy="3317252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870737" y="3070669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>
                <a:solidFill>
                  <a:schemeClr val="tx1"/>
                </a:solidFill>
              </a:rPr>
              <a:t>1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870737" y="3819857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870737" y="4569045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883616" y="5318233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4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4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007382" y="2774455"/>
            <a:ext cx="734095" cy="3317252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007381" y="3052293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>
                <a:solidFill>
                  <a:schemeClr val="tx1"/>
                </a:solidFill>
              </a:rPr>
              <a:t>1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007381" y="3801481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007381" y="4550669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007381" y="5299857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4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4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087" y="6149863"/>
            <a:ext cx="36106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time t-3             t-2                   t-1</a:t>
            </a:r>
            <a:endParaRPr lang="en-US" sz="1400" b="1" dirty="0"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468191" y="4852378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617712" y="4865257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ight Brace 36"/>
          <p:cNvSpPr/>
          <p:nvPr/>
        </p:nvSpPr>
        <p:spPr>
          <a:xfrm>
            <a:off x="3818750" y="3248558"/>
            <a:ext cx="181603" cy="2462276"/>
          </a:xfrm>
          <a:prstGeom prst="rightBrace">
            <a:avLst/>
          </a:prstGeom>
          <a:noFill/>
          <a:ln w="317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urved Connector 38"/>
          <p:cNvCxnSpPr/>
          <p:nvPr/>
        </p:nvCxnSpPr>
        <p:spPr>
          <a:xfrm>
            <a:off x="4026111" y="4464338"/>
            <a:ext cx="1356380" cy="1356174"/>
          </a:xfrm>
          <a:prstGeom prst="curvedConnector3">
            <a:avLst/>
          </a:prstGeom>
          <a:ln cmpd="sng">
            <a:solidFill>
              <a:schemeClr val="tx1">
                <a:alpha val="76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09093" y="1519708"/>
            <a:ext cx="269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</a:rPr>
              <a:t>Bob picked up the football.</a:t>
            </a:r>
            <a:endParaRPr lang="en-US" sz="1600" i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02065" y="1853464"/>
            <a:ext cx="269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</a:rPr>
              <a:t>John went to the office.</a:t>
            </a:r>
            <a:endParaRPr lang="en-US" sz="1600" i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01641" y="2209904"/>
            <a:ext cx="269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</a:rPr>
              <a:t>Bob went to the kitchen</a:t>
            </a:r>
            <a:r>
              <a:rPr lang="en-US" sz="1600" i="1" dirty="0" smtClean="0"/>
              <a:t>.</a:t>
            </a:r>
            <a:endParaRPr lang="en-US" sz="1600" i="1" dirty="0"/>
          </a:p>
        </p:txBody>
      </p:sp>
      <p:sp>
        <p:nvSpPr>
          <p:cNvPr id="43" name="TextBox 42"/>
          <p:cNvSpPr txBox="1"/>
          <p:nvPr/>
        </p:nvSpPr>
        <p:spPr>
          <a:xfrm>
            <a:off x="3871729" y="2515516"/>
            <a:ext cx="269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</a:t>
            </a:r>
            <a:r>
              <a:rPr lang="en-US" sz="1600" i="1" dirty="0" smtClean="0">
                <a:solidFill>
                  <a:srgbClr val="FF0000"/>
                </a:solidFill>
              </a:rPr>
              <a:t>Where is the football?</a:t>
            </a:r>
            <a:endParaRPr lang="en-US" sz="1600" i="1" dirty="0">
              <a:solidFill>
                <a:srgbClr val="FF0000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068946" y="1801948"/>
            <a:ext cx="5359" cy="11086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263004" y="2140502"/>
            <a:ext cx="0" cy="770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382331" y="2471184"/>
            <a:ext cx="0" cy="439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5" idx="2"/>
          </p:cNvCxnSpPr>
          <p:nvPr/>
        </p:nvCxnSpPr>
        <p:spPr>
          <a:xfrm>
            <a:off x="5744306" y="2910625"/>
            <a:ext cx="765966" cy="546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453706" y="7752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/>
            <a:r>
              <a:rPr lang="en-US" dirty="0"/>
              <a:t>Doesn’t assume memories 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baseline="-25000" dirty="0">
                <a:solidFill>
                  <a:srgbClr val="00B0F0"/>
                </a:solidFill>
              </a:rPr>
              <a:t>i</a:t>
            </a:r>
            <a:r>
              <a:rPr lang="en-US" dirty="0"/>
              <a:t> are given.</a:t>
            </a:r>
          </a:p>
          <a:p>
            <a:pPr fontAlgn="auto"/>
            <a:r>
              <a:rPr lang="en-US" dirty="0"/>
              <a:t>Learns how to </a:t>
            </a:r>
            <a:r>
              <a:rPr lang="en-US" dirty="0" smtClean="0"/>
              <a:t>read &amp; write </a:t>
            </a:r>
            <a:r>
              <a:rPr lang="en-US" dirty="0"/>
              <a:t>to memory.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1481070" y="4096753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630591" y="4109632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481069" y="3347565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2630590" y="3360444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481068" y="5595129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630589" y="5608008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6589" y="3147942"/>
            <a:ext cx="886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RNN</a:t>
            </a:r>
            <a:r>
              <a:rPr lang="en-US" sz="1400" baseline="-25000" dirty="0"/>
              <a:t>1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93410" y="3921780"/>
            <a:ext cx="886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RNN</a:t>
            </a:r>
            <a:r>
              <a:rPr lang="en-US" sz="1400" baseline="-25000" dirty="0" smtClean="0"/>
              <a:t>2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95392" y="4743238"/>
            <a:ext cx="886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RNN</a:t>
            </a:r>
            <a:r>
              <a:rPr lang="en-US" sz="1400" baseline="-25000" dirty="0" smtClean="0"/>
              <a:t>3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108212" y="5490044"/>
            <a:ext cx="886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RNN</a:t>
            </a:r>
            <a:r>
              <a:rPr lang="en-US" sz="1400" baseline="-25000" dirty="0" smtClean="0"/>
              <a:t>4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25219" y="776958"/>
            <a:ext cx="4152843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Track </a:t>
            </a:r>
            <a:r>
              <a:rPr lang="en-US" b="1" i="1" dirty="0" smtClean="0">
                <a:solidFill>
                  <a:srgbClr val="FF0000"/>
                </a:solidFill>
              </a:rPr>
              <a:t>things (e.g. Bob</a:t>
            </a:r>
            <a:r>
              <a:rPr lang="en-US" b="1" i="1" dirty="0">
                <a:solidFill>
                  <a:srgbClr val="FF0000"/>
                </a:solidFill>
              </a:rPr>
              <a:t>, </a:t>
            </a:r>
            <a:r>
              <a:rPr lang="en-US" b="1" i="1" dirty="0" smtClean="0">
                <a:solidFill>
                  <a:srgbClr val="FF0000"/>
                </a:solidFill>
              </a:rPr>
              <a:t>John,  football) </a:t>
            </a:r>
            <a:r>
              <a:rPr lang="en-US" b="1" i="1" dirty="0">
                <a:solidFill>
                  <a:srgbClr val="FF0000"/>
                </a:solidFill>
              </a:rPr>
              <a:t>by learning to store in memory and updating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04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p-sm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704" y="1648495"/>
            <a:ext cx="7005778" cy="5413556"/>
          </a:xfrm>
          <a:prstGeom prst="rect">
            <a:avLst/>
          </a:prstGeom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734096" y="2774455"/>
            <a:ext cx="734095" cy="3317252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517" y="-349727"/>
            <a:ext cx="8042276" cy="1336956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Recurrent Entity Network  </a:t>
            </a:r>
            <a:r>
              <a:rPr lang="en-US" sz="2400" dirty="0" smtClean="0">
                <a:solidFill>
                  <a:schemeClr val="accent6"/>
                </a:solidFill>
              </a:rPr>
              <a:t>(</a:t>
            </a:r>
            <a:r>
              <a:rPr lang="en-US" sz="2400" dirty="0" err="1" smtClean="0">
                <a:solidFill>
                  <a:schemeClr val="accent6"/>
                </a:solidFill>
              </a:rPr>
              <a:t>Henaff</a:t>
            </a:r>
            <a:r>
              <a:rPr lang="en-US" sz="2400" dirty="0" smtClean="0">
                <a:solidFill>
                  <a:schemeClr val="accent6"/>
                </a:solidFill>
              </a:rPr>
              <a:t> et al., </a:t>
            </a:r>
            <a:r>
              <a:rPr lang="en-US" sz="2400" dirty="0" smtClean="0">
                <a:solidFill>
                  <a:schemeClr val="accent6"/>
                </a:solidFill>
              </a:rPr>
              <a:t>ICLR ‘17)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90953" y="1687132"/>
            <a:ext cx="11848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16721" y="6503831"/>
            <a:ext cx="8886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Question)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50794" y="2471184"/>
            <a:ext cx="1918955" cy="9858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34095" y="3052293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>
                <a:solidFill>
                  <a:schemeClr val="tx1"/>
                </a:solidFill>
              </a:rPr>
              <a:t>1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34095" y="3801481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4095" y="4550669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46974" y="5299857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4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4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870738" y="2792831"/>
            <a:ext cx="734095" cy="3317252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870737" y="3070669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>
                <a:solidFill>
                  <a:schemeClr val="tx1"/>
                </a:solidFill>
              </a:rPr>
              <a:t>1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870737" y="3819857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870737" y="4569045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883616" y="5318233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4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4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007382" y="2774455"/>
            <a:ext cx="734095" cy="3317252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007381" y="3052293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>
                <a:solidFill>
                  <a:schemeClr val="tx1"/>
                </a:solidFill>
              </a:rPr>
              <a:t>1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007381" y="3801481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007381" y="4550669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007381" y="5299857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4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4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087" y="6149863"/>
            <a:ext cx="36106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time t-2             t-1                   t</a:t>
            </a:r>
            <a:endParaRPr lang="en-US" sz="1400" b="1" dirty="0"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468191" y="4852378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617712" y="4865257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ight Brace 36"/>
          <p:cNvSpPr/>
          <p:nvPr/>
        </p:nvSpPr>
        <p:spPr>
          <a:xfrm>
            <a:off x="3818750" y="3248558"/>
            <a:ext cx="181603" cy="2462276"/>
          </a:xfrm>
          <a:prstGeom prst="rightBrace">
            <a:avLst/>
          </a:prstGeom>
          <a:noFill/>
          <a:ln w="317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urved Connector 38"/>
          <p:cNvCxnSpPr/>
          <p:nvPr/>
        </p:nvCxnSpPr>
        <p:spPr>
          <a:xfrm>
            <a:off x="4026111" y="4464338"/>
            <a:ext cx="1356380" cy="1356174"/>
          </a:xfrm>
          <a:prstGeom prst="curvedConnector3">
            <a:avLst/>
          </a:prstGeom>
          <a:ln cmpd="sng">
            <a:solidFill>
              <a:schemeClr val="tx1">
                <a:alpha val="76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301641" y="2209904"/>
            <a:ext cx="269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</a:rPr>
              <a:t>Bob went to the kitchen</a:t>
            </a:r>
            <a:r>
              <a:rPr lang="en-US" sz="1600" i="1" dirty="0" smtClean="0"/>
              <a:t>.</a:t>
            </a:r>
            <a:endParaRPr lang="en-US" sz="1600" i="1" dirty="0"/>
          </a:p>
        </p:txBody>
      </p:sp>
      <p:sp>
        <p:nvSpPr>
          <p:cNvPr id="43" name="TextBox 42"/>
          <p:cNvSpPr txBox="1"/>
          <p:nvPr/>
        </p:nvSpPr>
        <p:spPr>
          <a:xfrm>
            <a:off x="3871729" y="2515516"/>
            <a:ext cx="269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</a:t>
            </a:r>
            <a:r>
              <a:rPr lang="en-US" sz="1600" i="1" dirty="0" smtClean="0">
                <a:solidFill>
                  <a:srgbClr val="FF0000"/>
                </a:solidFill>
              </a:rPr>
              <a:t>Where is the football?</a:t>
            </a:r>
            <a:endParaRPr lang="en-US" sz="1600" i="1" dirty="0">
              <a:solidFill>
                <a:srgbClr val="FF0000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068946" y="1801948"/>
            <a:ext cx="5359" cy="11086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263004" y="2140502"/>
            <a:ext cx="0" cy="770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382331" y="2471184"/>
            <a:ext cx="0" cy="439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5" idx="2"/>
          </p:cNvCxnSpPr>
          <p:nvPr/>
        </p:nvCxnSpPr>
        <p:spPr>
          <a:xfrm>
            <a:off x="5744306" y="2910625"/>
            <a:ext cx="765966" cy="546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544655" y="108351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/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1481070" y="4096753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630591" y="4109632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481069" y="3347565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2630590" y="3360444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481068" y="5595129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630589" y="5608008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6589" y="3147942"/>
            <a:ext cx="886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RNN</a:t>
            </a:r>
            <a:r>
              <a:rPr lang="en-US" sz="1400" baseline="-25000" dirty="0"/>
              <a:t>1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93410" y="3921780"/>
            <a:ext cx="886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RNN</a:t>
            </a:r>
            <a:r>
              <a:rPr lang="en-US" sz="1400" baseline="-25000" dirty="0" smtClean="0"/>
              <a:t>2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95392" y="4743238"/>
            <a:ext cx="886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RNN</a:t>
            </a:r>
            <a:r>
              <a:rPr lang="en-US" sz="1400" baseline="-25000" dirty="0" smtClean="0"/>
              <a:t>3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108212" y="5490044"/>
            <a:ext cx="886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RNN</a:t>
            </a:r>
            <a:r>
              <a:rPr lang="en-US" sz="1400" baseline="-25000" dirty="0" smtClean="0"/>
              <a:t>4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790709" y="697815"/>
            <a:ext cx="7870333" cy="28623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fontAlgn="auto"/>
            <a:r>
              <a:rPr lang="en-US" b="1" dirty="0" smtClean="0">
                <a:solidFill>
                  <a:srgbClr val="0070C0"/>
                </a:solidFill>
              </a:rPr>
              <a:t>Encoder </a:t>
            </a:r>
            <a:r>
              <a:rPr lang="en-US" b="1" dirty="0">
                <a:solidFill>
                  <a:srgbClr val="0070C0"/>
                </a:solidFill>
              </a:rPr>
              <a:t>Module</a:t>
            </a:r>
            <a:r>
              <a:rPr lang="en-US" dirty="0">
                <a:solidFill>
                  <a:srgbClr val="0070C0"/>
                </a:solidFill>
              </a:rPr>
              <a:t>: encodes each input to a fixed size </a:t>
            </a:r>
            <a:r>
              <a:rPr lang="en-US" dirty="0" smtClean="0">
                <a:solidFill>
                  <a:srgbClr val="0070C0"/>
                </a:solidFill>
              </a:rPr>
              <a:t>vector.</a:t>
            </a:r>
          </a:p>
          <a:p>
            <a:pPr fontAlgn="auto"/>
            <a:r>
              <a:rPr lang="en-US" dirty="0" smtClean="0">
                <a:solidFill>
                  <a:srgbClr val="0070C0"/>
                </a:solidFill>
              </a:rPr>
              <a:t> 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Memory Module: </a:t>
            </a:r>
            <a:r>
              <a:rPr lang="en-US" dirty="0" smtClean="0">
                <a:solidFill>
                  <a:srgbClr val="0070C0"/>
                </a:solidFill>
              </a:rPr>
              <a:t>consists of key, value pairs that are learnt.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Each </a:t>
            </a:r>
            <a:r>
              <a:rPr lang="en-US" dirty="0"/>
              <a:t>memory slot </a:t>
            </a:r>
            <a:r>
              <a:rPr lang="en-US" dirty="0" smtClean="0"/>
              <a:t>is an RNN (with shared weights).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Every RNN is fed the next input.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Updated via </a:t>
            </a:r>
            <a:r>
              <a:rPr lang="en-US" dirty="0"/>
              <a:t>gating function </a:t>
            </a:r>
            <a:r>
              <a:rPr lang="en-US" dirty="0" smtClean="0"/>
              <a:t>dependent on key and value.</a:t>
            </a:r>
            <a:endParaRPr lang="en-US" dirty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0070C0"/>
                </a:solidFill>
              </a:rPr>
              <a:t>Output Module</a:t>
            </a:r>
            <a:r>
              <a:rPr lang="en-US" dirty="0">
                <a:solidFill>
                  <a:srgbClr val="0070C0"/>
                </a:solidFill>
              </a:rPr>
              <a:t>:</a:t>
            </a:r>
            <a:r>
              <a:rPr lang="en-US" dirty="0" smtClean="0">
                <a:solidFill>
                  <a:srgbClr val="0070C0"/>
                </a:solidFill>
              </a:rPr>
              <a:t> given a question, uses only a 1-hop </a:t>
            </a:r>
            <a:r>
              <a:rPr lang="en-US" dirty="0">
                <a:solidFill>
                  <a:srgbClr val="0070C0"/>
                </a:solidFill>
              </a:rPr>
              <a:t>memory network 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This works as it maintains the “state of the world” in memory.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3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p-sm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704" y="1648495"/>
            <a:ext cx="7005778" cy="5413556"/>
          </a:xfrm>
          <a:prstGeom prst="rect">
            <a:avLst/>
          </a:prstGeom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734096" y="2774455"/>
            <a:ext cx="734095" cy="3317252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610" y="-412773"/>
            <a:ext cx="7988218" cy="1387602"/>
          </a:xfrm>
        </p:spPr>
        <p:txBody>
          <a:bodyPr/>
          <a:lstStyle/>
          <a:p>
            <a:r>
              <a:rPr lang="en-US" sz="3200" dirty="0" smtClean="0">
                <a:solidFill>
                  <a:srgbClr val="0070C0"/>
                </a:solidFill>
              </a:rPr>
              <a:t>Recurrent Entity Network  </a:t>
            </a:r>
            <a:r>
              <a:rPr lang="en-US" sz="2400" dirty="0" smtClean="0">
                <a:solidFill>
                  <a:schemeClr val="accent6"/>
                </a:solidFill>
              </a:rPr>
              <a:t>(</a:t>
            </a:r>
            <a:r>
              <a:rPr lang="en-US" sz="2400" dirty="0" err="1" smtClean="0">
                <a:solidFill>
                  <a:schemeClr val="accent6"/>
                </a:solidFill>
              </a:rPr>
              <a:t>Henaff</a:t>
            </a:r>
            <a:r>
              <a:rPr lang="en-US" sz="2400" dirty="0" smtClean="0">
                <a:solidFill>
                  <a:schemeClr val="accent6"/>
                </a:solidFill>
              </a:rPr>
              <a:t> et al., </a:t>
            </a:r>
            <a:r>
              <a:rPr lang="en-US" sz="2400" dirty="0">
                <a:solidFill>
                  <a:schemeClr val="accent6"/>
                </a:solidFill>
              </a:rPr>
              <a:t>‘16)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90953" y="1687132"/>
            <a:ext cx="11848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16721" y="6503831"/>
            <a:ext cx="8886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Question)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50794" y="2471184"/>
            <a:ext cx="1918955" cy="9858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34095" y="3052293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>
                <a:solidFill>
                  <a:schemeClr val="tx1"/>
                </a:solidFill>
              </a:rPr>
              <a:t>1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34095" y="3801481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34095" y="4550669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46974" y="5299857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4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4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870738" y="2792831"/>
            <a:ext cx="734095" cy="3317252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870737" y="3070669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>
                <a:solidFill>
                  <a:schemeClr val="tx1"/>
                </a:solidFill>
              </a:rPr>
              <a:t>1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870737" y="3819857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870737" y="4569045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883616" y="5318233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4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4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007382" y="2774455"/>
            <a:ext cx="734095" cy="3317252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007381" y="3052293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>
                <a:solidFill>
                  <a:schemeClr val="tx1"/>
                </a:solidFill>
              </a:rPr>
              <a:t>1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007381" y="3801481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2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007381" y="4550669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3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007381" y="5299857"/>
            <a:ext cx="734096" cy="5537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</a:rPr>
              <a:t>Key</a:t>
            </a:r>
            <a:r>
              <a:rPr lang="en-US" sz="1400" baseline="-25000" dirty="0" smtClean="0">
                <a:solidFill>
                  <a:schemeClr val="tx1"/>
                </a:solidFill>
              </a:rPr>
              <a:t>4</a:t>
            </a:r>
            <a:r>
              <a:rPr lang="en-US" sz="1100" dirty="0" smtClean="0">
                <a:solidFill>
                  <a:schemeClr val="tx1"/>
                </a:solidFill>
              </a:rPr>
              <a:t> Value</a:t>
            </a:r>
            <a:r>
              <a:rPr lang="en-US" sz="1400" baseline="-25000" dirty="0" smtClean="0">
                <a:solidFill>
                  <a:schemeClr val="tx1"/>
                </a:solidFill>
              </a:rPr>
              <a:t>4</a:t>
            </a:r>
            <a:endParaRPr 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087" y="6149863"/>
            <a:ext cx="36106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time t-2             t-1                   t</a:t>
            </a:r>
            <a:endParaRPr lang="en-US" sz="1400" b="1" dirty="0"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468191" y="4852378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617712" y="4865257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ight Brace 36"/>
          <p:cNvSpPr/>
          <p:nvPr/>
        </p:nvSpPr>
        <p:spPr>
          <a:xfrm>
            <a:off x="3818750" y="3248558"/>
            <a:ext cx="181603" cy="2462276"/>
          </a:xfrm>
          <a:prstGeom prst="rightBrace">
            <a:avLst/>
          </a:prstGeom>
          <a:noFill/>
          <a:ln w="317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urved Connector 38"/>
          <p:cNvCxnSpPr/>
          <p:nvPr/>
        </p:nvCxnSpPr>
        <p:spPr>
          <a:xfrm>
            <a:off x="4026111" y="4464338"/>
            <a:ext cx="1356380" cy="1356174"/>
          </a:xfrm>
          <a:prstGeom prst="curvedConnector3">
            <a:avLst/>
          </a:prstGeom>
          <a:ln cmpd="sng">
            <a:solidFill>
              <a:schemeClr val="tx1">
                <a:alpha val="76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301641" y="2209904"/>
            <a:ext cx="269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FF0000"/>
                </a:solidFill>
              </a:rPr>
              <a:t>Bob went to the kitchen</a:t>
            </a:r>
            <a:r>
              <a:rPr lang="en-US" sz="1600" i="1" dirty="0" smtClean="0"/>
              <a:t>.</a:t>
            </a:r>
            <a:endParaRPr lang="en-US" sz="1600" i="1" dirty="0"/>
          </a:p>
        </p:txBody>
      </p:sp>
      <p:sp>
        <p:nvSpPr>
          <p:cNvPr id="43" name="TextBox 42"/>
          <p:cNvSpPr txBox="1"/>
          <p:nvPr/>
        </p:nvSpPr>
        <p:spPr>
          <a:xfrm>
            <a:off x="3871729" y="2515516"/>
            <a:ext cx="2698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  </a:t>
            </a:r>
            <a:r>
              <a:rPr lang="en-US" sz="1600" i="1" dirty="0" smtClean="0">
                <a:solidFill>
                  <a:srgbClr val="FF0000"/>
                </a:solidFill>
              </a:rPr>
              <a:t>Where is the football?</a:t>
            </a:r>
            <a:endParaRPr lang="en-US" sz="1600" i="1" dirty="0">
              <a:solidFill>
                <a:srgbClr val="FF0000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068946" y="1801948"/>
            <a:ext cx="5359" cy="11086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263004" y="2140502"/>
            <a:ext cx="0" cy="770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382331" y="2471184"/>
            <a:ext cx="0" cy="439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5" idx="2"/>
          </p:cNvCxnSpPr>
          <p:nvPr/>
        </p:nvCxnSpPr>
        <p:spPr>
          <a:xfrm>
            <a:off x="5744306" y="2910625"/>
            <a:ext cx="765966" cy="546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544655" y="1083513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/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1481070" y="4096753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630591" y="4109632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481069" y="3347565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2630590" y="3360444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481068" y="5595129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630589" y="5608008"/>
            <a:ext cx="28333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6589" y="3147942"/>
            <a:ext cx="886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RNN</a:t>
            </a:r>
            <a:r>
              <a:rPr lang="en-US" sz="1400" baseline="-25000" dirty="0"/>
              <a:t>1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93410" y="3921780"/>
            <a:ext cx="886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RNN</a:t>
            </a:r>
            <a:r>
              <a:rPr lang="en-US" sz="1400" baseline="-25000" dirty="0" smtClean="0"/>
              <a:t>2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95392" y="4743238"/>
            <a:ext cx="886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RNN</a:t>
            </a:r>
            <a:r>
              <a:rPr lang="en-US" sz="1400" baseline="-25000" dirty="0" smtClean="0"/>
              <a:t>3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108212" y="5490044"/>
            <a:ext cx="886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RNN</a:t>
            </a:r>
            <a:r>
              <a:rPr lang="en-US" sz="1400" baseline="-25000" dirty="0" smtClean="0"/>
              <a:t>4</a:t>
            </a:r>
            <a:endParaRPr lang="en-US" sz="14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81" y="624968"/>
            <a:ext cx="6709892" cy="2694320"/>
          </a:xfrm>
          <a:prstGeom prst="rect">
            <a:avLst/>
          </a:prstGeom>
          <a:solidFill>
            <a:schemeClr val="bg1"/>
          </a:solidFill>
          <a:ln w="19050">
            <a:solidFill>
              <a:srgbClr val="4F81BD"/>
            </a:solidFill>
          </a:ln>
        </p:spPr>
      </p:pic>
      <p:sp>
        <p:nvSpPr>
          <p:cNvPr id="52" name="TextBox 51"/>
          <p:cNvSpPr txBox="1"/>
          <p:nvPr/>
        </p:nvSpPr>
        <p:spPr>
          <a:xfrm>
            <a:off x="603333" y="6140921"/>
            <a:ext cx="806415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This model can reason while it is storing memories, </a:t>
            </a:r>
            <a:r>
              <a:rPr lang="en-US" b="1" dirty="0" err="1" smtClean="0">
                <a:solidFill>
                  <a:schemeClr val="accent3"/>
                </a:solidFill>
              </a:rPr>
              <a:t>MemNNs</a:t>
            </a:r>
            <a:r>
              <a:rPr lang="en-US" b="1" dirty="0" smtClean="0">
                <a:solidFill>
                  <a:schemeClr val="accent3"/>
                </a:solidFill>
              </a:rPr>
              <a:t> cannot.</a:t>
            </a:r>
          </a:p>
          <a:p>
            <a:r>
              <a:rPr lang="en-US" b="1" dirty="0" smtClean="0">
                <a:solidFill>
                  <a:schemeClr val="accent6"/>
                </a:solidFill>
              </a:rPr>
              <a:t>Goal: Maintain </a:t>
            </a:r>
            <a:r>
              <a:rPr lang="en-US" b="1" dirty="0">
                <a:solidFill>
                  <a:schemeClr val="accent6"/>
                </a:solidFill>
              </a:rPr>
              <a:t>an approximate “state of the world” in memory </a:t>
            </a:r>
          </a:p>
        </p:txBody>
      </p:sp>
    </p:spTree>
    <p:extLst>
      <p:ext uri="{BB962C8B-B14F-4D97-AF65-F5344CB8AC3E}">
        <p14:creationId xmlns:p14="http://schemas.microsoft.com/office/powerpoint/2010/main" val="74580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72668" y="1097643"/>
            <a:ext cx="40697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Two agents moving </a:t>
            </a:r>
            <a:r>
              <a:rPr lang="en-US" dirty="0">
                <a:solidFill>
                  <a:srgbClr val="00B050"/>
                </a:solidFill>
              </a:rPr>
              <a:t>in </a:t>
            </a:r>
            <a:r>
              <a:rPr lang="en-US" dirty="0" smtClean="0">
                <a:solidFill>
                  <a:srgbClr val="00B050"/>
                </a:solidFill>
              </a:rPr>
              <a:t>a 10x10 grid.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Model </a:t>
            </a:r>
            <a:r>
              <a:rPr lang="en-US" dirty="0">
                <a:solidFill>
                  <a:srgbClr val="00B050"/>
                </a:solidFill>
              </a:rPr>
              <a:t>has </a:t>
            </a:r>
            <a:r>
              <a:rPr lang="en-US" dirty="0" smtClean="0">
                <a:solidFill>
                  <a:srgbClr val="00B050"/>
                </a:solidFill>
              </a:rPr>
              <a:t>to predict </a:t>
            </a:r>
            <a:r>
              <a:rPr lang="en-US" dirty="0">
                <a:solidFill>
                  <a:srgbClr val="00B050"/>
                </a:solidFill>
              </a:rPr>
              <a:t>their </a:t>
            </a:r>
            <a:r>
              <a:rPr lang="en-US" dirty="0" smtClean="0">
                <a:solidFill>
                  <a:srgbClr val="00B050"/>
                </a:solidFill>
              </a:rPr>
              <a:t>(</a:t>
            </a:r>
            <a:r>
              <a:rPr lang="en-US" dirty="0" err="1" smtClean="0">
                <a:solidFill>
                  <a:srgbClr val="00B050"/>
                </a:solidFill>
              </a:rPr>
              <a:t>x,y</a:t>
            </a:r>
            <a:r>
              <a:rPr lang="en-US" dirty="0" smtClean="0">
                <a:solidFill>
                  <a:srgbClr val="00B050"/>
                </a:solidFill>
              </a:rPr>
              <a:t>) locations given T updates about their movements.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rgbClr val="0070C0"/>
                </a:solidFill>
              </a:rPr>
              <a:t>Solution: </a:t>
            </a:r>
            <a:r>
              <a:rPr lang="en-US" dirty="0">
                <a:solidFill>
                  <a:srgbClr val="0070C0"/>
                </a:solidFill>
              </a:rPr>
              <a:t>track the agents in memory, </a:t>
            </a:r>
            <a:r>
              <a:rPr lang="en-US" dirty="0" smtClean="0">
                <a:solidFill>
                  <a:srgbClr val="0070C0"/>
                </a:solidFill>
              </a:rPr>
              <a:t>    </a:t>
            </a:r>
            <a:r>
              <a:rPr lang="en-US" dirty="0" smtClean="0">
                <a:solidFill>
                  <a:schemeClr val="bg1"/>
                </a:solidFill>
              </a:rPr>
              <a:t>~~~~~~~~</a:t>
            </a:r>
            <a:r>
              <a:rPr lang="en-US" dirty="0" smtClean="0">
                <a:solidFill>
                  <a:srgbClr val="0070C0"/>
                </a:solidFill>
              </a:rPr>
              <a:t>update as you go (</a:t>
            </a:r>
            <a:r>
              <a:rPr lang="en-US" dirty="0" err="1" smtClean="0">
                <a:solidFill>
                  <a:srgbClr val="0070C0"/>
                </a:solidFill>
              </a:rPr>
              <a:t>EntNet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029" y="72741"/>
            <a:ext cx="8229600" cy="1143000"/>
          </a:xfrm>
        </p:spPr>
        <p:txBody>
          <a:bodyPr/>
          <a:lstStyle/>
          <a:p>
            <a:r>
              <a:rPr lang="en-US" dirty="0" smtClean="0"/>
              <a:t>Robot Navigation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32" y="3162810"/>
            <a:ext cx="621061" cy="106506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926962"/>
              </p:ext>
            </p:extLst>
          </p:nvPr>
        </p:nvGraphicFramePr>
        <p:xfrm>
          <a:off x="424029" y="5147969"/>
          <a:ext cx="3566999" cy="1615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1167"/>
                <a:gridCol w="964890"/>
                <a:gridCol w="750471"/>
                <a:gridCol w="750471"/>
              </a:tblGrid>
              <a:tr h="338942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T=10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T=20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T=40</a:t>
                      </a:r>
                      <a:endParaRPr lang="en-US" sz="1600" dirty="0"/>
                    </a:p>
                  </a:txBody>
                  <a:tcPr/>
                </a:tc>
              </a:tr>
              <a:tr h="16074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MemN2N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0.09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0.633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0.896</a:t>
                      </a:r>
                      <a:endParaRPr lang="en-US" sz="1600" dirty="0"/>
                    </a:p>
                  </a:txBody>
                  <a:tcPr/>
                </a:tc>
              </a:tr>
              <a:tr h="24407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LSTM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0.157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0.2226</a:t>
                      </a:r>
                      <a:endParaRPr lang="en-US" sz="1600" dirty="0"/>
                    </a:p>
                  </a:txBody>
                  <a:tcPr/>
                </a:tc>
              </a:tr>
              <a:tr h="224735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EntNet</a:t>
                      </a:r>
                      <a:r>
                        <a:rPr lang="en-US" sz="1600" dirty="0" smtClean="0"/>
                        <a:t>          (1 hop)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021389"/>
              </p:ext>
            </p:extLst>
          </p:nvPr>
        </p:nvGraphicFramePr>
        <p:xfrm>
          <a:off x="4242389" y="5639422"/>
          <a:ext cx="3923415" cy="8948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0735"/>
                <a:gridCol w="719763"/>
                <a:gridCol w="1037458"/>
                <a:gridCol w="825459"/>
              </a:tblGrid>
              <a:tr h="55961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Training</a:t>
                      </a:r>
                      <a:r>
                        <a:rPr lang="en-US" sz="1200" baseline="0" dirty="0" smtClean="0"/>
                        <a:t> for T=20, </a:t>
                      </a:r>
                    </a:p>
                    <a:p>
                      <a:r>
                        <a:rPr lang="en-US" sz="1200" baseline="0" dirty="0" smtClean="0"/>
                        <a:t>Test on T’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T’=40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    T’=60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T’=80</a:t>
                      </a:r>
                      <a:endParaRPr lang="en-US" sz="1600" dirty="0"/>
                    </a:p>
                  </a:txBody>
                  <a:tcPr/>
                </a:tc>
              </a:tr>
              <a:tr h="30754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EntNet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0.03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0.08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87" y="2949110"/>
            <a:ext cx="621061" cy="10650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74018" y="1238038"/>
            <a:ext cx="33917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Task Learner Sees:</a:t>
            </a:r>
          </a:p>
          <a:p>
            <a:r>
              <a:rPr lang="en-US" dirty="0" smtClean="0"/>
              <a:t>Agent1 is at (2,8)</a:t>
            </a:r>
          </a:p>
          <a:p>
            <a:r>
              <a:rPr lang="en-US" dirty="0" smtClean="0"/>
              <a:t>Agent1 faces North</a:t>
            </a:r>
          </a:p>
          <a:p>
            <a:r>
              <a:rPr lang="en-US" dirty="0" smtClean="0"/>
              <a:t>Agent2 is at (9,7)</a:t>
            </a:r>
          </a:p>
          <a:p>
            <a:r>
              <a:rPr lang="en-US" dirty="0" smtClean="0"/>
              <a:t>Agent2 faces North</a:t>
            </a:r>
          </a:p>
          <a:p>
            <a:r>
              <a:rPr lang="en-US" dirty="0" smtClean="0"/>
              <a:t>Agent2 moves forward 2</a:t>
            </a:r>
          </a:p>
          <a:p>
            <a:r>
              <a:rPr lang="en-US" dirty="0" smtClean="0"/>
              <a:t>Agent2 faces East</a:t>
            </a:r>
          </a:p>
          <a:p>
            <a:r>
              <a:rPr lang="en-US" dirty="0" smtClean="0"/>
              <a:t>Agent2 moves forward 1</a:t>
            </a:r>
          </a:p>
          <a:p>
            <a:r>
              <a:rPr lang="en-US" dirty="0" smtClean="0"/>
              <a:t>Agent1 moves forward 2</a:t>
            </a:r>
          </a:p>
          <a:p>
            <a:r>
              <a:rPr lang="en-US" dirty="0" smtClean="0"/>
              <a:t>Agent2 faces South</a:t>
            </a:r>
          </a:p>
          <a:p>
            <a:r>
              <a:rPr lang="en-US" dirty="0" smtClean="0"/>
              <a:t>Agent2 moves forward 5</a:t>
            </a:r>
          </a:p>
          <a:p>
            <a:r>
              <a:rPr lang="en-US" dirty="0" smtClean="0"/>
              <a:t>Where is Agent1?</a:t>
            </a:r>
          </a:p>
          <a:p>
            <a:r>
              <a:rPr lang="en-US" dirty="0" smtClean="0"/>
              <a:t>Where is Agent2?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A: (2,10)</a:t>
            </a:r>
            <a:r>
              <a:rPr lang="en-US" dirty="0" smtClean="0"/>
              <a:t>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A: (10,4)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281262" y="2711302"/>
            <a:ext cx="0" cy="371500"/>
          </a:xfrm>
          <a:prstGeom prst="straightConnector1">
            <a:avLst/>
          </a:prstGeom>
          <a:ln w="66675" cmpd="sng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04756" y="2243985"/>
            <a:ext cx="16687" cy="405488"/>
          </a:xfrm>
          <a:prstGeom prst="straightConnector1">
            <a:avLst/>
          </a:prstGeom>
          <a:ln w="66675" cmpd="sng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281262" y="2243985"/>
            <a:ext cx="0" cy="371500"/>
          </a:xfrm>
          <a:prstGeom prst="straightConnector1">
            <a:avLst/>
          </a:prstGeom>
          <a:ln w="66675" cmpd="sng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490720" y="2276966"/>
            <a:ext cx="406807" cy="13257"/>
          </a:xfrm>
          <a:prstGeom prst="straightConnector1">
            <a:avLst/>
          </a:prstGeom>
          <a:ln w="66675" cmpd="sng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028543" y="2520555"/>
            <a:ext cx="0" cy="371500"/>
          </a:xfrm>
          <a:prstGeom prst="straightConnector1">
            <a:avLst/>
          </a:prstGeom>
          <a:ln w="66675" cmpd="sng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024154" y="2740985"/>
            <a:ext cx="16687" cy="405488"/>
          </a:xfrm>
          <a:prstGeom prst="straightConnector1">
            <a:avLst/>
          </a:prstGeom>
          <a:ln w="66675" cmpd="sng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009656" y="3273076"/>
            <a:ext cx="16687" cy="405488"/>
          </a:xfrm>
          <a:prstGeom prst="straightConnector1">
            <a:avLst/>
          </a:prstGeom>
          <a:ln w="66675" cmpd="sng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3028543" y="2097844"/>
            <a:ext cx="0" cy="371500"/>
          </a:xfrm>
          <a:prstGeom prst="straightConnector1">
            <a:avLst/>
          </a:prstGeom>
          <a:ln w="66675" cmpd="sng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69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529" y="-214460"/>
            <a:ext cx="8229600" cy="1143000"/>
          </a:xfrm>
        </p:spPr>
        <p:txBody>
          <a:bodyPr/>
          <a:lstStyle/>
          <a:p>
            <a:r>
              <a:rPr lang="en-US" dirty="0" err="1" smtClean="0"/>
              <a:t>bAbI</a:t>
            </a:r>
            <a:r>
              <a:rPr lang="en-US" dirty="0" smtClean="0"/>
              <a:t>: simple grounded simulator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9" y="834655"/>
            <a:ext cx="4572622" cy="4525963"/>
          </a:xfrm>
        </p:spPr>
      </p:pic>
      <p:pic>
        <p:nvPicPr>
          <p:cNvPr id="4" name="Content Placeholder 3" descr="sim2.tif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85" r="-7385"/>
          <a:stretch>
            <a:fillRect/>
          </a:stretch>
        </p:blipFill>
        <p:spPr>
          <a:xfrm>
            <a:off x="2925457" y="3317358"/>
            <a:ext cx="6411047" cy="346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5909" y="-307295"/>
            <a:ext cx="8771855" cy="1336956"/>
          </a:xfrm>
        </p:spPr>
        <p:txBody>
          <a:bodyPr>
            <a:normAutofit/>
          </a:bodyPr>
          <a:lstStyle/>
          <a:p>
            <a:r>
              <a:rPr lang="en-US" dirty="0" smtClean="0"/>
              <a:t>  </a:t>
            </a:r>
            <a:r>
              <a:rPr lang="en-US" dirty="0" err="1" smtClean="0"/>
              <a:t>bAbI</a:t>
            </a:r>
            <a:r>
              <a:rPr lang="en-US" dirty="0" smtClean="0"/>
              <a:t> Tasks </a:t>
            </a:r>
            <a:r>
              <a:rPr lang="en-US" sz="1800" dirty="0" smtClean="0">
                <a:solidFill>
                  <a:srgbClr val="C00000"/>
                </a:solidFill>
              </a:rPr>
              <a:t>(Weston et al., ‘15)</a:t>
            </a:r>
            <a:endParaRPr lang="en-US" sz="1800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66814" y="2111786"/>
            <a:ext cx="13390105" cy="3657949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6775603" y="3181081"/>
          <a:ext cx="2368397" cy="18640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5963"/>
                <a:gridCol w="811369"/>
                <a:gridCol w="631065"/>
              </a:tblGrid>
              <a:tr h="45242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Test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Acc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Failed tasks</a:t>
                      </a:r>
                      <a:endParaRPr lang="en-US" sz="1200" dirty="0"/>
                    </a:p>
                  </a:txBody>
                  <a:tcPr/>
                </a:tc>
              </a:tr>
              <a:tr h="31655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LSTM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49%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</a:tr>
              <a:tr h="45242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MemN2N 1 hop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74.8%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17</a:t>
                      </a:r>
                      <a:endParaRPr lang="en-US" sz="1200" dirty="0"/>
                    </a:p>
                  </a:txBody>
                  <a:tcPr/>
                </a:tc>
              </a:tr>
              <a:tr h="31655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 hops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84.4%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</a:t>
                      </a:r>
                      <a:endParaRPr lang="en-US" sz="1200" dirty="0"/>
                    </a:p>
                  </a:txBody>
                  <a:tcPr/>
                </a:tc>
              </a:tr>
              <a:tr h="31655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 hops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87.6.%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076873" y="2396261"/>
            <a:ext cx="1880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</a:t>
            </a:r>
            <a:r>
              <a:rPr lang="en-US" dirty="0" err="1" smtClean="0"/>
              <a:t>bAbI</a:t>
            </a:r>
            <a:r>
              <a:rPr lang="en-US" dirty="0" smtClean="0"/>
              <a:t> Tasks</a:t>
            </a:r>
          </a:p>
          <a:p>
            <a:r>
              <a:rPr lang="en-US" dirty="0" smtClean="0"/>
              <a:t>1k training set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4803819" y="1880541"/>
            <a:ext cx="4687910" cy="388919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11398" y="1906076"/>
            <a:ext cx="2658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Attention during mem lookup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44698" y="913319"/>
            <a:ext cx="9079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Set of 20 tasks testing basic reasoning capabilities from simulated stories</a:t>
            </a:r>
          </a:p>
          <a:p>
            <a:r>
              <a:rPr lang="en-US" dirty="0" smtClean="0"/>
              <a:t>Useful to foster innovation: cited </a:t>
            </a:r>
            <a:r>
              <a:rPr lang="en-US" dirty="0" smtClean="0"/>
              <a:t>255</a:t>
            </a:r>
            <a:r>
              <a:rPr lang="en-US" dirty="0" smtClean="0"/>
              <a:t>+ </a:t>
            </a:r>
            <a:r>
              <a:rPr lang="en-US" dirty="0" smtClean="0"/>
              <a:t>times, used to evaluate new methods  </a:t>
            </a:r>
          </a:p>
        </p:txBody>
      </p:sp>
    </p:spTree>
    <p:extLst>
      <p:ext uri="{BB962C8B-B14F-4D97-AF65-F5344CB8AC3E}">
        <p14:creationId xmlns:p14="http://schemas.microsoft.com/office/powerpoint/2010/main" val="160476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111433"/>
            <a:ext cx="8042276" cy="1336956"/>
          </a:xfrm>
        </p:spPr>
        <p:txBody>
          <a:bodyPr/>
          <a:lstStyle/>
          <a:p>
            <a:r>
              <a:rPr lang="en-US" sz="4000" dirty="0" err="1" smtClean="0"/>
              <a:t>bAbI</a:t>
            </a:r>
            <a:r>
              <a:rPr lang="en-US" sz="4000" dirty="0" smtClean="0"/>
              <a:t> - 10k training examples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5875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                             10k </a:t>
            </a:r>
            <a:r>
              <a:rPr lang="en-US" dirty="0"/>
              <a:t>training set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58075"/>
              </p:ext>
            </p:extLst>
          </p:nvPr>
        </p:nvGraphicFramePr>
        <p:xfrm>
          <a:off x="4945487" y="2187800"/>
          <a:ext cx="3900801" cy="46329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5082"/>
                <a:gridCol w="1336341"/>
                <a:gridCol w="1039378"/>
              </a:tblGrid>
              <a:tr h="60035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Test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Acc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Failed tasks</a:t>
                      </a:r>
                      <a:endParaRPr lang="en-US" sz="1600" dirty="0"/>
                    </a:p>
                  </a:txBody>
                  <a:tcPr/>
                </a:tc>
              </a:tr>
              <a:tr h="38487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LSTM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36.4%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16</a:t>
                      </a:r>
                      <a:endParaRPr lang="en-US" sz="1600" dirty="0"/>
                    </a:p>
                  </a:txBody>
                  <a:tcPr/>
                </a:tc>
              </a:tr>
              <a:tr h="6186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D-NTM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12.8%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9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61868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MemN2N      (3 hops)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4.2%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38487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DNC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3.8%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</a:tr>
              <a:tr h="8276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Dynamic </a:t>
                      </a:r>
                      <a:r>
                        <a:rPr lang="en-US" sz="1600" dirty="0" err="1" smtClean="0"/>
                        <a:t>MemNet</a:t>
                      </a:r>
                      <a:endParaRPr lang="en-US" sz="1600" dirty="0" smtClean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2.8%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42352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EntNet</a:t>
                      </a:r>
                      <a:r>
                        <a:rPr lang="en-US" sz="1600" dirty="0" smtClean="0"/>
                        <a:t>   (</a:t>
                      </a:r>
                      <a:r>
                        <a:rPr lang="en-US" sz="1600" baseline="0" dirty="0" smtClean="0"/>
                        <a:t>1 </a:t>
                      </a:r>
                      <a:r>
                        <a:rPr lang="en-US" sz="1600" dirty="0" smtClean="0"/>
                        <a:t>hop)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0.5%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61868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QRN (</a:t>
                      </a:r>
                      <a:r>
                        <a:rPr lang="en-US" sz="1600" dirty="0" err="1" smtClean="0"/>
                        <a:t>Seo</a:t>
                      </a:r>
                      <a:r>
                        <a:rPr lang="en-US" sz="1600" dirty="0" smtClean="0"/>
                        <a:t> et al)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0.3%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85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111433"/>
            <a:ext cx="8042276" cy="1336956"/>
          </a:xfrm>
        </p:spPr>
        <p:txBody>
          <a:bodyPr/>
          <a:lstStyle/>
          <a:p>
            <a:r>
              <a:rPr lang="en-US" sz="4000" dirty="0" err="1" smtClean="0"/>
              <a:t>bAbI</a:t>
            </a:r>
            <a:r>
              <a:rPr lang="en-US" sz="4000" dirty="0" smtClean="0"/>
              <a:t> 1k and 10k comparisons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587599"/>
          </a:xfrm>
        </p:spPr>
        <p:txBody>
          <a:bodyPr/>
          <a:lstStyle/>
          <a:p>
            <a:r>
              <a:rPr lang="en-US" dirty="0" smtClean="0"/>
              <a:t>1k </a:t>
            </a:r>
            <a:r>
              <a:rPr lang="en-US" dirty="0"/>
              <a:t>training </a:t>
            </a:r>
            <a:r>
              <a:rPr lang="en-US" dirty="0" smtClean="0"/>
              <a:t>set                         10k </a:t>
            </a:r>
            <a:r>
              <a:rPr lang="en-US" dirty="0"/>
              <a:t>training set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589898"/>
              </p:ext>
            </p:extLst>
          </p:nvPr>
        </p:nvGraphicFramePr>
        <p:xfrm>
          <a:off x="394728" y="2187800"/>
          <a:ext cx="3353024" cy="45216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919"/>
                <a:gridCol w="1148683"/>
                <a:gridCol w="893422"/>
              </a:tblGrid>
              <a:tr h="59825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Test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Acc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Failed tasks</a:t>
                      </a:r>
                      <a:endParaRPr lang="en-US" sz="1600" dirty="0"/>
                    </a:p>
                  </a:txBody>
                  <a:tcPr/>
                </a:tc>
              </a:tr>
              <a:tr h="41421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LSTM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51%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</a:t>
                      </a:r>
                      <a:endParaRPr lang="en-US" sz="1600" dirty="0"/>
                    </a:p>
                  </a:txBody>
                  <a:tcPr/>
                </a:tc>
              </a:tr>
              <a:tr h="6289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NTM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???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???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62896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MemN2N     (3 hops)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12.4.%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11</a:t>
                      </a:r>
                      <a:endParaRPr lang="en-US" sz="1600" dirty="0"/>
                    </a:p>
                  </a:txBody>
                  <a:tcPr/>
                </a:tc>
              </a:tr>
              <a:tr h="6289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DNC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???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???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6289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Dynamic </a:t>
                      </a:r>
                      <a:r>
                        <a:rPr lang="en-US" sz="1600" dirty="0" err="1" smtClean="0"/>
                        <a:t>MemNet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24.9%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12</a:t>
                      </a:r>
                      <a:endParaRPr lang="en-US" sz="1600" b="0" dirty="0"/>
                    </a:p>
                  </a:txBody>
                  <a:tcPr/>
                </a:tc>
              </a:tr>
              <a:tr h="41421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EntNet</a:t>
                      </a:r>
                      <a:r>
                        <a:rPr lang="en-US" sz="1600" dirty="0" smtClean="0"/>
                        <a:t>          (1 hop)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29.6%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15</a:t>
                      </a:r>
                      <a:endParaRPr lang="en-US" sz="1600" dirty="0"/>
                    </a:p>
                  </a:txBody>
                  <a:tcPr/>
                </a:tc>
              </a:tr>
              <a:tr h="41421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QRN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11.3%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14121"/>
              </p:ext>
            </p:extLst>
          </p:nvPr>
        </p:nvGraphicFramePr>
        <p:xfrm>
          <a:off x="4845297" y="2187800"/>
          <a:ext cx="3900801" cy="46116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5082"/>
                <a:gridCol w="1336341"/>
                <a:gridCol w="1039378"/>
              </a:tblGrid>
              <a:tr h="544681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Test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Acc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Failed tasks</a:t>
                      </a:r>
                      <a:endParaRPr lang="en-US" sz="1600" dirty="0"/>
                    </a:p>
                  </a:txBody>
                  <a:tcPr/>
                </a:tc>
              </a:tr>
              <a:tr h="38487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LSTM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36.4%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16</a:t>
                      </a:r>
                      <a:endParaRPr lang="en-US" sz="1600" dirty="0"/>
                    </a:p>
                  </a:txBody>
                  <a:tcPr/>
                </a:tc>
              </a:tr>
              <a:tr h="6186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D-NTM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12.8%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9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61868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MemN2N      (3 hops)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4.2%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38487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DNC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3.8%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</a:tr>
              <a:tr h="8276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Dynamic </a:t>
                      </a:r>
                      <a:r>
                        <a:rPr lang="en-US" sz="1600" dirty="0" err="1" smtClean="0"/>
                        <a:t>MemNet</a:t>
                      </a:r>
                      <a:endParaRPr lang="en-US" sz="1600" dirty="0" smtClean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2.8%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</a:tr>
              <a:tr h="42352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EntNet</a:t>
                      </a:r>
                      <a:r>
                        <a:rPr lang="en-US" sz="1600" dirty="0" smtClean="0"/>
                        <a:t>   (</a:t>
                      </a:r>
                      <a:r>
                        <a:rPr lang="en-US" sz="1600" baseline="0" dirty="0" smtClean="0"/>
                        <a:t>1 </a:t>
                      </a:r>
                      <a:r>
                        <a:rPr lang="en-US" sz="1600" dirty="0" smtClean="0"/>
                        <a:t>hop)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0.5%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61868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QRN (</a:t>
                      </a:r>
                      <a:r>
                        <a:rPr lang="en-US" sz="1600" dirty="0" err="1" smtClean="0"/>
                        <a:t>Seo</a:t>
                      </a:r>
                      <a:r>
                        <a:rPr lang="en-US" sz="1600" dirty="0" smtClean="0"/>
                        <a:t> et al)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0.3%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3447953" y="971449"/>
            <a:ext cx="1559526" cy="975781"/>
          </a:xfrm>
          <a:prstGeom prst="straightConnector1">
            <a:avLst/>
          </a:prstGeom>
          <a:ln w="66675" cmpd="sng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3589" y="900945"/>
            <a:ext cx="436170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FF0000"/>
                </a:solidFill>
              </a:rPr>
              <a:t>Important</a:t>
            </a:r>
            <a:r>
              <a:rPr lang="de-DE" b="1" dirty="0" smtClean="0">
                <a:solidFill>
                  <a:srgbClr val="FF0000"/>
                </a:solidFill>
              </a:rPr>
              <a:t>!! </a:t>
            </a:r>
            <a:r>
              <a:rPr lang="de-DE" dirty="0" smtClean="0">
                <a:solidFill>
                  <a:srgbClr val="FF0000"/>
                </a:solidFill>
              </a:rPr>
              <a:t>Data </a:t>
            </a:r>
            <a:r>
              <a:rPr lang="de-DE" dirty="0" err="1" smtClean="0">
                <a:solidFill>
                  <a:srgbClr val="FF0000"/>
                </a:solidFill>
              </a:rPr>
              <a:t>efficiency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smtClean="0">
                <a:solidFill>
                  <a:srgbClr val="FF0000"/>
                </a:solidFill>
              </a:rPr>
              <a:t>/ </a:t>
            </a:r>
            <a:r>
              <a:rPr lang="de-DE" dirty="0" err="1" smtClean="0">
                <a:solidFill>
                  <a:srgbClr val="FF0000"/>
                </a:solidFill>
              </a:rPr>
              <a:t>task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transfer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59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Vista Sans OT Medium" charset="0"/>
                <a:ea typeface="ヒラギノ角ゴ ProN W6" charset="0"/>
                <a:cs typeface="ヒラギノ角ゴ ProN W6" charset="0"/>
              </a:rPr>
              <a:t>How about on real data?</a:t>
            </a:r>
            <a:endParaRPr lang="en-US" dirty="0">
              <a:latin typeface="Vista Sans OT Medium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70973" y="1371600"/>
            <a:ext cx="8973027" cy="5047059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solidFill>
                  <a:srgbClr val="0070C0"/>
                </a:solidFill>
                <a:latin typeface="Vista Sans OT Reg" charset="0"/>
                <a:ea typeface="ヒラギノ角ゴ ProN W3" charset="0"/>
                <a:cs typeface="ヒラギノ角ゴ ProN W3" charset="0"/>
              </a:rPr>
              <a:t>Toy AI tasks are important for developing innovative methods.</a:t>
            </a:r>
          </a:p>
          <a:p>
            <a:pPr eaLnBrk="1" hangingPunct="1"/>
            <a:r>
              <a:rPr lang="en-US" dirty="0" smtClean="0">
                <a:solidFill>
                  <a:srgbClr val="FF0000"/>
                </a:solidFill>
                <a:latin typeface="Vista Sans OT Reg" charset="0"/>
                <a:ea typeface="ヒラギノ角ゴ ProN W3" charset="0"/>
                <a:cs typeface="ヒラギノ角ゴ ProN W3" charset="0"/>
              </a:rPr>
              <a:t>But they do not give all the answers.</a:t>
            </a:r>
          </a:p>
          <a:p>
            <a:pPr eaLnBrk="1" hangingPunct="1"/>
            <a:endParaRPr lang="en-US" dirty="0" smtClean="0">
              <a:solidFill>
                <a:schemeClr val="accent2"/>
              </a:solidFill>
              <a:latin typeface="Vista Sans OT Reg" charset="0"/>
              <a:ea typeface="ヒラギノ角ゴ ProN W3" charset="0"/>
              <a:cs typeface="ヒラギノ角ゴ ProN W3" charset="0"/>
            </a:endParaRPr>
          </a:p>
          <a:p>
            <a:pPr eaLnBrk="1" hangingPunct="1"/>
            <a:endParaRPr lang="en-US" dirty="0">
              <a:latin typeface="Vista Sans OT Reg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3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639" y="2403860"/>
            <a:ext cx="2955851" cy="50690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</a:t>
            </a:r>
            <a:r>
              <a:rPr lang="en-US" b="1" dirty="0" smtClean="0">
                <a:solidFill>
                  <a:srgbClr val="0070C0"/>
                </a:solidFill>
              </a:rPr>
              <a:t>anguage Grounded Robots</a:t>
            </a:r>
            <a:r>
              <a:rPr lang="en-US" b="1" dirty="0" smtClean="0"/>
              <a:t> </a:t>
            </a:r>
            <a:r>
              <a:rPr lang="en-US" i="1" dirty="0">
                <a:solidFill>
                  <a:srgbClr val="0070C0"/>
                </a:solidFill>
              </a:rPr>
              <a:t>need to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130" y="1610834"/>
            <a:ext cx="8872870" cy="524716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 </a:t>
            </a:r>
            <a:r>
              <a:rPr lang="en-US" sz="2400" dirty="0"/>
              <a:t>able to track the world state </a:t>
            </a:r>
            <a:r>
              <a:rPr lang="en-US" sz="2400" dirty="0" smtClean="0"/>
              <a:t>&amp; reason </a:t>
            </a:r>
            <a:r>
              <a:rPr lang="en-US" sz="2400" dirty="0" smtClean="0">
                <a:solidFill>
                  <a:srgbClr val="00B050"/>
                </a:solidFill>
              </a:rPr>
              <a:t>(people</a:t>
            </a:r>
            <a:r>
              <a:rPr lang="en-US" sz="2400" dirty="0">
                <a:solidFill>
                  <a:srgbClr val="00B050"/>
                </a:solidFill>
              </a:rPr>
              <a:t>, objects, things) 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6730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ok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0615" y="412954"/>
            <a:ext cx="10549431" cy="66639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352282" y="0"/>
            <a:ext cx="10908406" cy="1455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22006" y="1455313"/>
            <a:ext cx="837126" cy="142498"/>
          </a:xfrm>
          <a:prstGeom prst="rect">
            <a:avLst/>
          </a:prstGeom>
          <a:solidFill>
            <a:srgbClr val="E4E8EF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9549" y="120566"/>
            <a:ext cx="8564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      </a:t>
            </a:r>
            <a:r>
              <a:rPr lang="en-US" sz="32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QA on REAL children’s stories</a:t>
            </a:r>
            <a:endParaRPr lang="en-US" sz="32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850006" y="769736"/>
            <a:ext cx="999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 missing word in a sentence given 20 previous sentences </a:t>
            </a:r>
            <a:r>
              <a:rPr lang="en-US" b="1" dirty="0" smtClean="0"/>
              <a:t>as multiple choice task.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775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0679"/>
            <a:ext cx="9171235" cy="4972529"/>
          </a:xfrm>
        </p:spPr>
      </p:pic>
      <p:sp>
        <p:nvSpPr>
          <p:cNvPr id="5" name="TextBox 4"/>
          <p:cNvSpPr txBox="1"/>
          <p:nvPr/>
        </p:nvSpPr>
        <p:spPr>
          <a:xfrm>
            <a:off x="1440878" y="457086"/>
            <a:ext cx="65824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Results on Children’s Book Test</a:t>
            </a:r>
            <a:endParaRPr lang="en-US" sz="32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88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Language Grounded Robots</a:t>
            </a:r>
            <a:r>
              <a:rPr lang="en-US" b="1" dirty="0"/>
              <a:t> </a:t>
            </a:r>
            <a:r>
              <a:rPr lang="en-US" i="1" dirty="0">
                <a:solidFill>
                  <a:srgbClr val="0070C0"/>
                </a:solidFill>
              </a:rPr>
              <a:t>need to</a:t>
            </a:r>
            <a:r>
              <a:rPr lang="en-US" dirty="0">
                <a:solidFill>
                  <a:srgbClr val="0070C0"/>
                </a:solidFill>
              </a:rPr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130" y="1610834"/>
            <a:ext cx="8872870" cy="514084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 </a:t>
            </a:r>
            <a:r>
              <a:rPr lang="en-US" sz="2400" dirty="0"/>
              <a:t>able to track the world state </a:t>
            </a:r>
            <a:r>
              <a:rPr lang="en-US" sz="2400" dirty="0">
                <a:solidFill>
                  <a:srgbClr val="00B050"/>
                </a:solidFill>
              </a:rPr>
              <a:t>(people, objects, things) </a:t>
            </a:r>
            <a:endParaRPr lang="en-US" sz="2400" dirty="0" smtClean="0">
              <a:solidFill>
                <a:srgbClr val="00B050"/>
              </a:solidFill>
            </a:endParaRPr>
          </a:p>
          <a:p>
            <a:pPr lvl="1"/>
            <a:r>
              <a:rPr lang="en-US" sz="1800" dirty="0" smtClean="0">
                <a:hlinkClick r:id="rId2"/>
              </a:rPr>
              <a:t>Tracking the World State with Recurrent Entity Networks.</a:t>
            </a:r>
            <a:r>
              <a:rPr lang="en-US" sz="1800" dirty="0" smtClean="0"/>
              <a:t> </a:t>
            </a:r>
            <a:r>
              <a:rPr lang="en-US" sz="1800" dirty="0" err="1" smtClean="0"/>
              <a:t>Henaff</a:t>
            </a:r>
            <a:r>
              <a:rPr lang="en-US" sz="1800" dirty="0" smtClean="0"/>
              <a:t> et al., ICLR </a:t>
            </a:r>
            <a:r>
              <a:rPr lang="mr-IN" sz="1800" dirty="0" smtClean="0"/>
              <a:t>’</a:t>
            </a:r>
            <a:r>
              <a:rPr lang="en-US" sz="1800" dirty="0" smtClean="0"/>
              <a:t>17</a:t>
            </a:r>
          </a:p>
          <a:p>
            <a:pPr lvl="1"/>
            <a:endParaRPr lang="en-US" sz="1800" dirty="0" smtClean="0"/>
          </a:p>
          <a:p>
            <a:r>
              <a:rPr lang="en-US" sz="2400" dirty="0" smtClean="0"/>
              <a:t>learn from language feedback </a:t>
            </a:r>
            <a:r>
              <a:rPr lang="en-US" sz="2400" dirty="0" smtClean="0">
                <a:solidFill>
                  <a:srgbClr val="00B050"/>
                </a:solidFill>
              </a:rPr>
              <a:t>(i.e. the things said to it)</a:t>
            </a:r>
          </a:p>
          <a:p>
            <a:pPr lvl="1"/>
            <a:r>
              <a:rPr lang="en-US" sz="1800" u="sng" dirty="0">
                <a:hlinkClick r:id="rId3"/>
              </a:rPr>
              <a:t>Dialogue Learning With </a:t>
            </a:r>
            <a:r>
              <a:rPr lang="en-US" sz="1800" dirty="0" smtClean="0">
                <a:hlinkClick r:id="rId3"/>
              </a:rPr>
              <a:t>Human-in-the-Loop.</a:t>
            </a:r>
            <a:r>
              <a:rPr lang="en-US" sz="1800" dirty="0"/>
              <a:t> </a:t>
            </a:r>
            <a:r>
              <a:rPr lang="en-US" sz="1800" dirty="0" smtClean="0"/>
              <a:t>Li et al., ICLR ‘17.</a:t>
            </a:r>
          </a:p>
          <a:p>
            <a:pPr lvl="1"/>
            <a:endParaRPr lang="en-US" sz="1800" dirty="0" smtClean="0"/>
          </a:p>
          <a:p>
            <a:r>
              <a:rPr lang="en-US" sz="2400" dirty="0" smtClean="0"/>
              <a:t>learn from asking questions </a:t>
            </a:r>
            <a:r>
              <a:rPr lang="en-US" sz="2400" dirty="0" smtClean="0">
                <a:solidFill>
                  <a:srgbClr val="00B050"/>
                </a:solidFill>
              </a:rPr>
              <a:t>(which questions? when to ask?) </a:t>
            </a:r>
          </a:p>
          <a:p>
            <a:pPr lvl="1"/>
            <a:r>
              <a:rPr lang="en-US" sz="1800" dirty="0" smtClean="0">
                <a:hlinkClick r:id="rId4"/>
              </a:rPr>
              <a:t>Learning through Dialogue Interactions by Asking Questions.</a:t>
            </a:r>
            <a:r>
              <a:rPr lang="en-US" sz="1800" dirty="0" smtClean="0"/>
              <a:t> Li et al., ICLR ‘17.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be bootstrapped from training data!</a:t>
            </a:r>
            <a:r>
              <a:rPr lang="en-US" sz="2400" dirty="0" smtClean="0">
                <a:solidFill>
                  <a:srgbClr val="00B050"/>
                </a:solidFill>
              </a:rPr>
              <a:t> (diverse &amp; lots of it?)</a:t>
            </a:r>
          </a:p>
          <a:p>
            <a:r>
              <a:rPr lang="en-US" sz="2400" dirty="0" smtClean="0"/>
              <a:t>have </a:t>
            </a:r>
            <a:r>
              <a:rPr lang="en-US" sz="2400" dirty="0"/>
              <a:t>a unified learning </a:t>
            </a:r>
            <a:r>
              <a:rPr lang="en-US" sz="2400" dirty="0" smtClean="0"/>
              <a:t>system </a:t>
            </a:r>
            <a:r>
              <a:rPr lang="en-US" sz="2400" i="1" dirty="0">
                <a:solidFill>
                  <a:srgbClr val="FF0000"/>
                </a:solidFill>
              </a:rPr>
              <a:t>not a bunch of hard-coded </a:t>
            </a:r>
            <a:r>
              <a:rPr lang="en-US" sz="2400" i="1" dirty="0" smtClean="0">
                <a:solidFill>
                  <a:srgbClr val="FF0000"/>
                </a:solidFill>
              </a:rPr>
              <a:t>hacks</a:t>
            </a:r>
          </a:p>
          <a:p>
            <a:pPr lvl="1"/>
            <a:r>
              <a:rPr lang="en-US" sz="2000" dirty="0">
                <a:hlinkClick r:id="rId5"/>
              </a:rPr>
              <a:t>ParlAI: A Dialog Research Software Platform.</a:t>
            </a:r>
            <a:r>
              <a:rPr lang="en-US" sz="2000" dirty="0"/>
              <a:t> Miller et al., EMNLP ‘17</a:t>
            </a:r>
            <a:r>
              <a:rPr lang="en-US" sz="2000" dirty="0" smtClean="0"/>
              <a:t>.</a:t>
            </a:r>
            <a:endParaRPr lang="en-US" sz="2000" i="1" dirty="0" smtClean="0"/>
          </a:p>
          <a:p>
            <a:pPr lvl="1"/>
            <a:endParaRPr lang="en-US" sz="1600" i="1" dirty="0"/>
          </a:p>
        </p:txBody>
      </p:sp>
      <p:sp>
        <p:nvSpPr>
          <p:cNvPr id="4" name="Donut 3"/>
          <p:cNvSpPr/>
          <p:nvPr/>
        </p:nvSpPr>
        <p:spPr>
          <a:xfrm>
            <a:off x="-861236" y="2115879"/>
            <a:ext cx="10526232" cy="1903228"/>
          </a:xfrm>
          <a:prstGeom prst="donut">
            <a:avLst/>
          </a:prstGeom>
          <a:solidFill>
            <a:srgbClr val="FF0000">
              <a:alpha val="64000"/>
            </a:srgbClr>
          </a:solidFill>
          <a:ln w="0" cmpd="dbl"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19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From Human Responses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Mary went to the hallway.</a:t>
            </a:r>
          </a:p>
          <a:p>
            <a:pPr marL="0" indent="0">
              <a:buNone/>
            </a:pPr>
            <a:r>
              <a:rPr lang="en-US" dirty="0" smtClean="0"/>
              <a:t>John </a:t>
            </a:r>
            <a:r>
              <a:rPr lang="en-US" dirty="0"/>
              <a:t>moved to the </a:t>
            </a:r>
            <a:r>
              <a:rPr lang="en-US" dirty="0" smtClean="0"/>
              <a:t>bathroom.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Mary </a:t>
            </a:r>
            <a:r>
              <a:rPr lang="en-US" dirty="0"/>
              <a:t>travelled to the </a:t>
            </a:r>
            <a:r>
              <a:rPr lang="en-US" dirty="0" smtClean="0"/>
              <a:t>kitchen.</a:t>
            </a:r>
          </a:p>
          <a:p>
            <a:pPr marL="0" indent="0">
              <a:buNone/>
            </a:pPr>
            <a:r>
              <a:rPr lang="en-US" dirty="0" smtClean="0"/>
              <a:t>Where is Mary?     </a:t>
            </a:r>
            <a:r>
              <a:rPr lang="en-US" dirty="0" err="1" smtClean="0">
                <a:solidFill>
                  <a:srgbClr val="FF0000"/>
                </a:solidFill>
              </a:rPr>
              <a:t>A:playground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No, that's incorrect. </a:t>
            </a:r>
          </a:p>
          <a:p>
            <a:pPr marL="0" indent="0">
              <a:buNone/>
            </a:pPr>
            <a:r>
              <a:rPr lang="en-US" dirty="0" smtClean="0"/>
              <a:t>Where </a:t>
            </a:r>
            <a:r>
              <a:rPr lang="en-US" dirty="0"/>
              <a:t>is John? </a:t>
            </a:r>
            <a:r>
              <a:rPr lang="en-US" dirty="0" smtClean="0"/>
              <a:t>    </a:t>
            </a:r>
            <a:r>
              <a:rPr lang="en-US" dirty="0" err="1" smtClean="0">
                <a:solidFill>
                  <a:srgbClr val="FF0000"/>
                </a:solidFill>
              </a:rPr>
              <a:t>A:bathroom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Yes</a:t>
            </a:r>
            <a:r>
              <a:rPr lang="en-US" dirty="0"/>
              <a:t>, that's right!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1840" y="3913307"/>
            <a:ext cx="3226721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If you can predict this, you are most of the way to knowing how to answer correctly.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081019" y="4263957"/>
            <a:ext cx="1600613" cy="13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8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Responses Give Lots of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Mary went to the hallway.</a:t>
            </a:r>
          </a:p>
          <a:p>
            <a:pPr marL="0" indent="0">
              <a:buNone/>
            </a:pPr>
            <a:r>
              <a:rPr lang="en-US" dirty="0" smtClean="0"/>
              <a:t>John </a:t>
            </a:r>
            <a:r>
              <a:rPr lang="en-US" dirty="0"/>
              <a:t>moved to the </a:t>
            </a:r>
            <a:r>
              <a:rPr lang="en-US" dirty="0" smtClean="0"/>
              <a:t>bathroom.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Mary </a:t>
            </a:r>
            <a:r>
              <a:rPr lang="en-US" dirty="0"/>
              <a:t>travelled to the </a:t>
            </a:r>
            <a:r>
              <a:rPr lang="en-US" dirty="0" smtClean="0"/>
              <a:t>kitchen.</a:t>
            </a:r>
          </a:p>
          <a:p>
            <a:pPr marL="0" indent="0">
              <a:buNone/>
            </a:pPr>
            <a:r>
              <a:rPr lang="en-US" dirty="0" smtClean="0"/>
              <a:t>Where is Mary?     </a:t>
            </a:r>
            <a:r>
              <a:rPr lang="en-US" dirty="0" err="1" smtClean="0">
                <a:solidFill>
                  <a:srgbClr val="FF0000"/>
                </a:solidFill>
              </a:rPr>
              <a:t>A:playground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No, the answer is kitchen. </a:t>
            </a:r>
          </a:p>
          <a:p>
            <a:pPr marL="0" indent="0">
              <a:buNone/>
            </a:pPr>
            <a:r>
              <a:rPr lang="en-US" dirty="0" smtClean="0"/>
              <a:t>Where </a:t>
            </a:r>
            <a:r>
              <a:rPr lang="en-US" dirty="0"/>
              <a:t>is John? </a:t>
            </a:r>
            <a:r>
              <a:rPr lang="en-US" dirty="0" smtClean="0"/>
              <a:t>    </a:t>
            </a:r>
            <a:r>
              <a:rPr lang="en-US" dirty="0" err="1" smtClean="0">
                <a:solidFill>
                  <a:srgbClr val="FF0000"/>
                </a:solidFill>
              </a:rPr>
              <a:t>A:bathroom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Yes</a:t>
            </a:r>
            <a:r>
              <a:rPr lang="en-US" dirty="0"/>
              <a:t>, that's right!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08970" y="3874433"/>
            <a:ext cx="231959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Much more signal than just “No” or zero reward.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014067" y="4263957"/>
            <a:ext cx="1600613" cy="13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23143" y="6308725"/>
            <a:ext cx="4593265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solidFill>
                  <a:srgbClr val="FF0000"/>
                </a:solidFill>
              </a:rPr>
              <a:t>Related</a:t>
            </a:r>
            <a:r>
              <a:rPr lang="de-DE" sz="2400" dirty="0" smtClean="0">
                <a:solidFill>
                  <a:srgbClr val="FF0000"/>
                </a:solidFill>
              </a:rPr>
              <a:t> </a:t>
            </a:r>
            <a:r>
              <a:rPr lang="de-DE" sz="2400" dirty="0" err="1" smtClean="0">
                <a:solidFill>
                  <a:srgbClr val="FF0000"/>
                </a:solidFill>
              </a:rPr>
              <a:t>to</a:t>
            </a:r>
            <a:r>
              <a:rPr lang="de-DE" sz="2400" dirty="0" smtClean="0">
                <a:solidFill>
                  <a:srgbClr val="FF0000"/>
                </a:solidFill>
              </a:rPr>
              <a:t> Sanja </a:t>
            </a:r>
            <a:r>
              <a:rPr lang="de-DE" sz="2400" dirty="0" err="1" smtClean="0">
                <a:solidFill>
                  <a:srgbClr val="FF0000"/>
                </a:solidFill>
              </a:rPr>
              <a:t>Fidler‘s</a:t>
            </a:r>
            <a:r>
              <a:rPr lang="de-DE" sz="2400" dirty="0" smtClean="0">
                <a:solidFill>
                  <a:srgbClr val="FF0000"/>
                </a:solidFill>
              </a:rPr>
              <a:t> </a:t>
            </a:r>
            <a:r>
              <a:rPr lang="de-DE" sz="2400" dirty="0" err="1" smtClean="0">
                <a:solidFill>
                  <a:srgbClr val="FF0000"/>
                </a:solidFill>
              </a:rPr>
              <a:t>talk</a:t>
            </a:r>
            <a:r>
              <a:rPr lang="de-DE" sz="2400" dirty="0" smtClean="0">
                <a:solidFill>
                  <a:srgbClr val="FF0000"/>
                </a:solidFill>
              </a:rPr>
              <a:t>!!!!!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6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0" y="1052837"/>
            <a:ext cx="7239269" cy="55964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208848"/>
            <a:ext cx="8042276" cy="1336956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</a:rPr>
              <a:t>Forward Prediction Memory </a:t>
            </a:r>
            <a:r>
              <a:rPr lang="en-US" sz="3200" dirty="0" smtClean="0">
                <a:solidFill>
                  <a:srgbClr val="0070C0"/>
                </a:solidFill>
              </a:rPr>
              <a:t>Network  </a:t>
            </a:r>
            <a:r>
              <a:rPr lang="en-US" sz="2400" dirty="0" smtClean="0">
                <a:solidFill>
                  <a:schemeClr val="accent6"/>
                </a:solidFill>
              </a:rPr>
              <a:t>(</a:t>
            </a:r>
            <a:r>
              <a:rPr lang="en-US" sz="2400" dirty="0">
                <a:solidFill>
                  <a:schemeClr val="accent6"/>
                </a:solidFill>
              </a:rPr>
              <a:t>Weston, ‘16)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7277" y="6400799"/>
            <a:ext cx="7899198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“Unsupervised” Forward Model: </a:t>
            </a:r>
            <a:r>
              <a:rPr lang="en-US" dirty="0" smtClean="0"/>
              <a:t>does not require labeled supervision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90953" y="1687132"/>
            <a:ext cx="11848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27901" y="1626996"/>
            <a:ext cx="2228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n</a:t>
            </a:r>
            <a:r>
              <a:rPr lang="en-US" sz="1400" dirty="0" smtClean="0">
                <a:solidFill>
                  <a:schemeClr val="accent3"/>
                </a:solidFill>
              </a:rPr>
              <a:t>ew state of world</a:t>
            </a:r>
            <a:endParaRPr lang="en-US"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9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28" y="1133340"/>
            <a:ext cx="9164628" cy="468888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12832" y="30302"/>
            <a:ext cx="9349267" cy="1336956"/>
          </a:xfrm>
        </p:spPr>
        <p:txBody>
          <a:bodyPr/>
          <a:lstStyle/>
          <a:p>
            <a:r>
              <a:rPr lang="en-US" sz="4000" dirty="0" smtClean="0"/>
              <a:t>Real Human </a:t>
            </a:r>
            <a:r>
              <a:rPr lang="en-US" sz="4000" dirty="0" err="1" smtClean="0"/>
              <a:t>Questions+Feedback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0011" y="5975797"/>
            <a:ext cx="5061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                </a:t>
            </a:r>
            <a:r>
              <a:rPr lang="en-US" sz="2000" dirty="0" smtClean="0">
                <a:solidFill>
                  <a:srgbClr val="0070C0"/>
                </a:solidFill>
              </a:rPr>
              <a:t>Much more diversity!!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43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850" y="-384276"/>
            <a:ext cx="8042276" cy="1336956"/>
          </a:xfrm>
        </p:spPr>
        <p:txBody>
          <a:bodyPr/>
          <a:lstStyle/>
          <a:p>
            <a:r>
              <a:rPr lang="en-US" sz="4000" dirty="0" smtClean="0"/>
              <a:t>Dialog Feedback: Results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07" y="1110088"/>
            <a:ext cx="5168900" cy="4241800"/>
          </a:xfrm>
        </p:spPr>
      </p:pic>
      <p:sp>
        <p:nvSpPr>
          <p:cNvPr id="6" name="TextBox 5"/>
          <p:cNvSpPr txBox="1"/>
          <p:nvPr/>
        </p:nvSpPr>
        <p:spPr>
          <a:xfrm>
            <a:off x="381850" y="5509296"/>
            <a:ext cx="8762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Forward Prediction </a:t>
            </a:r>
            <a:r>
              <a:rPr lang="en-US" sz="2000" dirty="0" err="1" smtClean="0"/>
              <a:t>MemNN</a:t>
            </a:r>
            <a:r>
              <a:rPr lang="en-US" sz="2000" dirty="0" smtClean="0"/>
              <a:t> (FP) which uses textual rewards </a:t>
            </a:r>
          </a:p>
          <a:p>
            <a:r>
              <a:rPr lang="en-US" sz="2000" dirty="0"/>
              <a:t>c</a:t>
            </a:r>
            <a:r>
              <a:rPr lang="en-US" sz="2000" dirty="0" smtClean="0"/>
              <a:t>an perform better than using numerical rewards (RBI or REINFORCE)!!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980349" y="2228045"/>
            <a:ext cx="1970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WikiMovies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05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Language Grounded Robots</a:t>
            </a:r>
            <a:r>
              <a:rPr lang="en-US" b="1" dirty="0"/>
              <a:t> </a:t>
            </a:r>
            <a:r>
              <a:rPr lang="en-US" i="1" dirty="0">
                <a:solidFill>
                  <a:srgbClr val="0070C0"/>
                </a:solidFill>
              </a:rPr>
              <a:t>need to</a:t>
            </a:r>
            <a:r>
              <a:rPr lang="en-US" dirty="0">
                <a:solidFill>
                  <a:srgbClr val="0070C0"/>
                </a:solidFill>
              </a:rPr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130" y="1610834"/>
            <a:ext cx="8872870" cy="514084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 </a:t>
            </a:r>
            <a:r>
              <a:rPr lang="en-US" sz="2400" dirty="0"/>
              <a:t>able to track the world state </a:t>
            </a:r>
            <a:r>
              <a:rPr lang="en-US" sz="2400" dirty="0">
                <a:solidFill>
                  <a:srgbClr val="00B050"/>
                </a:solidFill>
              </a:rPr>
              <a:t>(people, objects, things) </a:t>
            </a:r>
            <a:endParaRPr lang="en-US" sz="2400" dirty="0" smtClean="0">
              <a:solidFill>
                <a:srgbClr val="00B050"/>
              </a:solidFill>
            </a:endParaRPr>
          </a:p>
          <a:p>
            <a:pPr lvl="1"/>
            <a:r>
              <a:rPr lang="en-US" sz="1800" dirty="0" smtClean="0">
                <a:hlinkClick r:id="rId2"/>
              </a:rPr>
              <a:t>Tracking the World State with Recurrent Entity Networks.</a:t>
            </a:r>
            <a:r>
              <a:rPr lang="en-US" sz="1800" dirty="0" smtClean="0"/>
              <a:t> </a:t>
            </a:r>
            <a:r>
              <a:rPr lang="en-US" sz="1800" dirty="0" err="1" smtClean="0"/>
              <a:t>Henaff</a:t>
            </a:r>
            <a:r>
              <a:rPr lang="en-US" sz="1800" dirty="0" smtClean="0"/>
              <a:t> et al., ICLR </a:t>
            </a:r>
            <a:r>
              <a:rPr lang="mr-IN" sz="1800" dirty="0" smtClean="0"/>
              <a:t>’</a:t>
            </a:r>
            <a:r>
              <a:rPr lang="en-US" sz="1800" dirty="0" smtClean="0"/>
              <a:t>17</a:t>
            </a:r>
          </a:p>
          <a:p>
            <a:pPr lvl="1"/>
            <a:endParaRPr lang="en-US" sz="1800" dirty="0" smtClean="0"/>
          </a:p>
          <a:p>
            <a:r>
              <a:rPr lang="en-US" sz="2400" dirty="0" smtClean="0"/>
              <a:t>learn from language feedback </a:t>
            </a:r>
            <a:r>
              <a:rPr lang="en-US" sz="2400" dirty="0" smtClean="0">
                <a:solidFill>
                  <a:srgbClr val="00B050"/>
                </a:solidFill>
              </a:rPr>
              <a:t>(i.e. the things said to it)</a:t>
            </a:r>
          </a:p>
          <a:p>
            <a:pPr lvl="1"/>
            <a:r>
              <a:rPr lang="en-US" sz="1800" u="sng" dirty="0">
                <a:hlinkClick r:id="rId3"/>
              </a:rPr>
              <a:t>Dialogue Learning With </a:t>
            </a:r>
            <a:r>
              <a:rPr lang="en-US" sz="1800" dirty="0" smtClean="0">
                <a:hlinkClick r:id="rId3"/>
              </a:rPr>
              <a:t>Human-in-the-Loop.</a:t>
            </a:r>
            <a:r>
              <a:rPr lang="en-US" sz="1800" dirty="0"/>
              <a:t> </a:t>
            </a:r>
            <a:r>
              <a:rPr lang="en-US" sz="1800" dirty="0" smtClean="0"/>
              <a:t>Li et al., ICLR ‘17.</a:t>
            </a:r>
          </a:p>
          <a:p>
            <a:pPr lvl="1"/>
            <a:endParaRPr lang="en-US" sz="1800" dirty="0" smtClean="0"/>
          </a:p>
          <a:p>
            <a:r>
              <a:rPr lang="en-US" sz="2400" dirty="0" smtClean="0"/>
              <a:t>learn from asking questions </a:t>
            </a:r>
            <a:r>
              <a:rPr lang="en-US" sz="2400" dirty="0" smtClean="0">
                <a:solidFill>
                  <a:srgbClr val="00B050"/>
                </a:solidFill>
              </a:rPr>
              <a:t>(which questions? when to ask?) </a:t>
            </a:r>
          </a:p>
          <a:p>
            <a:pPr lvl="1"/>
            <a:r>
              <a:rPr lang="en-US" sz="1800" dirty="0" smtClean="0">
                <a:hlinkClick r:id="rId4"/>
              </a:rPr>
              <a:t>Learning through Dialogue Interactions by Asking Questions.</a:t>
            </a:r>
            <a:r>
              <a:rPr lang="en-US" sz="1800" dirty="0" smtClean="0"/>
              <a:t> Li et al., ICLR ‘17.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be bootstrapped from training data!</a:t>
            </a:r>
            <a:r>
              <a:rPr lang="en-US" sz="2400" dirty="0" smtClean="0">
                <a:solidFill>
                  <a:srgbClr val="00B050"/>
                </a:solidFill>
              </a:rPr>
              <a:t> (diverse &amp; lots of it?)</a:t>
            </a:r>
          </a:p>
          <a:p>
            <a:r>
              <a:rPr lang="en-US" sz="2400" dirty="0" smtClean="0"/>
              <a:t>have </a:t>
            </a:r>
            <a:r>
              <a:rPr lang="en-US" sz="2400" dirty="0"/>
              <a:t>a unified learning </a:t>
            </a:r>
            <a:r>
              <a:rPr lang="en-US" sz="2400" dirty="0" smtClean="0"/>
              <a:t>system </a:t>
            </a:r>
            <a:r>
              <a:rPr lang="en-US" sz="2400" i="1" dirty="0">
                <a:solidFill>
                  <a:srgbClr val="FF0000"/>
                </a:solidFill>
              </a:rPr>
              <a:t>not a bunch of hard-coded </a:t>
            </a:r>
            <a:r>
              <a:rPr lang="en-US" sz="2400" i="1" dirty="0" smtClean="0">
                <a:solidFill>
                  <a:srgbClr val="FF0000"/>
                </a:solidFill>
              </a:rPr>
              <a:t>hacks</a:t>
            </a:r>
          </a:p>
          <a:p>
            <a:pPr lvl="1"/>
            <a:r>
              <a:rPr lang="en-US" sz="2000" dirty="0">
                <a:hlinkClick r:id="rId5"/>
              </a:rPr>
              <a:t>ParlAI: A Dialog Research Software Platform.</a:t>
            </a:r>
            <a:r>
              <a:rPr lang="en-US" sz="2000" dirty="0"/>
              <a:t> Miller et al., EMNLP ‘17</a:t>
            </a:r>
            <a:r>
              <a:rPr lang="en-US" sz="2000" dirty="0" smtClean="0"/>
              <a:t>.</a:t>
            </a:r>
            <a:endParaRPr lang="en-US" sz="2000" i="1" dirty="0" smtClean="0"/>
          </a:p>
          <a:p>
            <a:pPr lvl="1"/>
            <a:endParaRPr lang="en-US" sz="1600" i="1" dirty="0"/>
          </a:p>
        </p:txBody>
      </p:sp>
      <p:sp>
        <p:nvSpPr>
          <p:cNvPr id="4" name="Donut 3"/>
          <p:cNvSpPr/>
          <p:nvPr/>
        </p:nvSpPr>
        <p:spPr>
          <a:xfrm>
            <a:off x="-797441" y="3306725"/>
            <a:ext cx="10526232" cy="1903228"/>
          </a:xfrm>
          <a:prstGeom prst="donut">
            <a:avLst/>
          </a:prstGeom>
          <a:solidFill>
            <a:srgbClr val="FF0000">
              <a:alpha val="64000"/>
            </a:srgbClr>
          </a:solidFill>
          <a:ln w="0" cmpd="dbl"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59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2021" y="2125266"/>
            <a:ext cx="639352" cy="639352"/>
          </a:xfrm>
          <a:prstGeom prst="rect">
            <a:avLst/>
          </a:prstGeom>
        </p:spPr>
      </p:pic>
      <p:sp>
        <p:nvSpPr>
          <p:cNvPr id="4" name="Bulle rectangulaire 18"/>
          <p:cNvSpPr/>
          <p:nvPr/>
        </p:nvSpPr>
        <p:spPr>
          <a:xfrm flipH="1">
            <a:off x="1859386" y="2317979"/>
            <a:ext cx="2554959" cy="288844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Hom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Tanks?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A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bot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can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improve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by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i="1" dirty="0">
                <a:solidFill>
                  <a:srgbClr val="FF0000"/>
                </a:solidFill>
              </a:rPr>
              <a:t>asking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questions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2267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639" y="3530911"/>
            <a:ext cx="2955851" cy="50690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</a:t>
            </a:r>
            <a:r>
              <a:rPr lang="en-US" b="1" dirty="0" smtClean="0">
                <a:solidFill>
                  <a:srgbClr val="0070C0"/>
                </a:solidFill>
              </a:rPr>
              <a:t>anguage Grounded Robots</a:t>
            </a:r>
            <a:r>
              <a:rPr lang="en-US" b="1" dirty="0" smtClean="0"/>
              <a:t> </a:t>
            </a:r>
            <a:r>
              <a:rPr lang="en-US" i="1" dirty="0">
                <a:solidFill>
                  <a:srgbClr val="0070C0"/>
                </a:solidFill>
              </a:rPr>
              <a:t>need to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130" y="1610834"/>
            <a:ext cx="8872870" cy="524716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 </a:t>
            </a:r>
            <a:r>
              <a:rPr lang="en-US" sz="2400" dirty="0"/>
              <a:t>able to track the world state </a:t>
            </a:r>
            <a:r>
              <a:rPr lang="en-US" sz="2400" dirty="0" smtClean="0"/>
              <a:t>&amp; reason </a:t>
            </a:r>
            <a:r>
              <a:rPr lang="en-US" sz="2400" dirty="0" smtClean="0">
                <a:solidFill>
                  <a:srgbClr val="00B050"/>
                </a:solidFill>
              </a:rPr>
              <a:t>(people</a:t>
            </a:r>
            <a:r>
              <a:rPr lang="en-US" sz="2400" dirty="0">
                <a:solidFill>
                  <a:srgbClr val="00B050"/>
                </a:solidFill>
              </a:rPr>
              <a:t>, objects, things) </a:t>
            </a:r>
          </a:p>
          <a:p>
            <a:endParaRPr lang="en-US" sz="2400" dirty="0" smtClean="0"/>
          </a:p>
          <a:p>
            <a:r>
              <a:rPr lang="en-US" sz="2400" dirty="0" smtClean="0"/>
              <a:t>learn from language feedback </a:t>
            </a:r>
            <a:r>
              <a:rPr lang="en-US" sz="2400" dirty="0" smtClean="0">
                <a:solidFill>
                  <a:srgbClr val="00B050"/>
                </a:solidFill>
              </a:rPr>
              <a:t>(i.e. the things said to it)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4951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A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bot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can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improve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by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i="1" dirty="0">
                <a:solidFill>
                  <a:srgbClr val="FF0000"/>
                </a:solidFill>
              </a:rPr>
              <a:t>asking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questions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2021" y="2125266"/>
            <a:ext cx="639352" cy="6393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146" y="2306685"/>
            <a:ext cx="720407" cy="915866"/>
          </a:xfrm>
          <a:prstGeom prst="rect">
            <a:avLst/>
          </a:prstGeom>
        </p:spPr>
      </p:pic>
      <p:sp>
        <p:nvSpPr>
          <p:cNvPr id="17" name="Bulle rectangulaire 17"/>
          <p:cNvSpPr/>
          <p:nvPr/>
        </p:nvSpPr>
        <p:spPr>
          <a:xfrm flipH="1">
            <a:off x="4572000" y="2687092"/>
            <a:ext cx="1671145" cy="26697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Who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is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Hom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Tanks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?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944" y="2267679"/>
            <a:ext cx="21283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Case</a:t>
            </a:r>
            <a:r>
              <a:rPr lang="zh-CN" altLang="en-US" sz="1350" dirty="0"/>
              <a:t> </a:t>
            </a:r>
            <a:r>
              <a:rPr lang="en-US" altLang="zh-CN" sz="1350" dirty="0"/>
              <a:t>1</a:t>
            </a:r>
            <a:endParaRPr lang="en-US" sz="1350" dirty="0"/>
          </a:p>
        </p:txBody>
      </p:sp>
      <p:sp>
        <p:nvSpPr>
          <p:cNvPr id="19" name="Bulle rectangulaire 18"/>
          <p:cNvSpPr/>
          <p:nvPr/>
        </p:nvSpPr>
        <p:spPr>
          <a:xfrm flipH="1">
            <a:off x="1859386" y="2317979"/>
            <a:ext cx="2554959" cy="288844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Hom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Tanks?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2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A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bot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can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improve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by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i="1" dirty="0">
                <a:solidFill>
                  <a:srgbClr val="FF0000"/>
                </a:solidFill>
              </a:rPr>
              <a:t>asking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questions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2021" y="2125266"/>
            <a:ext cx="639352" cy="6393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565" y="2572446"/>
            <a:ext cx="720407" cy="915866"/>
          </a:xfrm>
          <a:prstGeom prst="rect">
            <a:avLst/>
          </a:prstGeom>
        </p:spPr>
      </p:pic>
      <p:sp>
        <p:nvSpPr>
          <p:cNvPr id="17" name="Bulle rectangulaire 17"/>
          <p:cNvSpPr/>
          <p:nvPr/>
        </p:nvSpPr>
        <p:spPr>
          <a:xfrm flipH="1">
            <a:off x="4572000" y="2687092"/>
            <a:ext cx="1671145" cy="26697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Who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is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Hom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Tanks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?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944" y="2267679"/>
            <a:ext cx="21283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Case</a:t>
            </a:r>
            <a:r>
              <a:rPr lang="zh-CN" altLang="en-US" sz="1350" dirty="0"/>
              <a:t> </a:t>
            </a:r>
            <a:r>
              <a:rPr lang="en-US" altLang="zh-CN" sz="1350" dirty="0"/>
              <a:t>1</a:t>
            </a:r>
            <a:endParaRPr lang="en-US" sz="1350" dirty="0"/>
          </a:p>
        </p:txBody>
      </p:sp>
      <p:sp>
        <p:nvSpPr>
          <p:cNvPr id="19" name="Bulle rectangulaire 18"/>
          <p:cNvSpPr/>
          <p:nvPr/>
        </p:nvSpPr>
        <p:spPr>
          <a:xfrm flipH="1">
            <a:off x="1859386" y="2317979"/>
            <a:ext cx="2554959" cy="288844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Hom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Tanks?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Bulle rectangulaire 17"/>
          <p:cNvSpPr/>
          <p:nvPr/>
        </p:nvSpPr>
        <p:spPr>
          <a:xfrm flipH="1">
            <a:off x="4414345" y="3248918"/>
            <a:ext cx="1828800" cy="26697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Do you mean Tom Hanks ?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33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A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bot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can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improve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by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i="1" dirty="0">
                <a:solidFill>
                  <a:srgbClr val="FF0000"/>
                </a:solidFill>
              </a:rPr>
              <a:t>asking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questions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2021" y="2125266"/>
            <a:ext cx="639352" cy="6393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146" y="2306685"/>
            <a:ext cx="720407" cy="915866"/>
          </a:xfrm>
          <a:prstGeom prst="rect">
            <a:avLst/>
          </a:prstGeom>
        </p:spPr>
      </p:pic>
      <p:sp>
        <p:nvSpPr>
          <p:cNvPr id="17" name="Bulle rectangulaire 17"/>
          <p:cNvSpPr/>
          <p:nvPr/>
        </p:nvSpPr>
        <p:spPr>
          <a:xfrm flipH="1">
            <a:off x="4657173" y="2764618"/>
            <a:ext cx="1671145" cy="26697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Who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is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Hom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Tanks?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2021" y="3222551"/>
            <a:ext cx="639352" cy="6393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944" y="2267679"/>
            <a:ext cx="21283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Case</a:t>
            </a:r>
            <a:r>
              <a:rPr lang="zh-CN" altLang="en-US" sz="1350" dirty="0"/>
              <a:t> </a:t>
            </a:r>
            <a:r>
              <a:rPr lang="en-US" altLang="zh-CN" sz="1350" dirty="0"/>
              <a:t>1</a:t>
            </a:r>
            <a:endParaRPr lang="en-US" sz="1350" dirty="0"/>
          </a:p>
        </p:txBody>
      </p:sp>
      <p:sp>
        <p:nvSpPr>
          <p:cNvPr id="12" name="Bulle rectangulaire 18"/>
          <p:cNvSpPr/>
          <p:nvPr/>
        </p:nvSpPr>
        <p:spPr>
          <a:xfrm flipH="1">
            <a:off x="1792382" y="3397804"/>
            <a:ext cx="2621963" cy="557371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Hom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Tanks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is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the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leading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actor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in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Forest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Gump.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8" name="Bulle rectangulaire 18"/>
          <p:cNvSpPr/>
          <p:nvPr/>
        </p:nvSpPr>
        <p:spPr>
          <a:xfrm flipH="1">
            <a:off x="1859386" y="2317979"/>
            <a:ext cx="2554959" cy="288844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Hom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Tanks?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26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A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bot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can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improve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by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i="1" dirty="0">
                <a:solidFill>
                  <a:srgbClr val="FF0000"/>
                </a:solidFill>
              </a:rPr>
              <a:t>asking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questions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2021" y="2125266"/>
            <a:ext cx="639352" cy="6393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146" y="2306685"/>
            <a:ext cx="720407" cy="915866"/>
          </a:xfrm>
          <a:prstGeom prst="rect">
            <a:avLst/>
          </a:prstGeom>
        </p:spPr>
      </p:pic>
      <p:sp>
        <p:nvSpPr>
          <p:cNvPr id="17" name="Bulle rectangulaire 17"/>
          <p:cNvSpPr/>
          <p:nvPr/>
        </p:nvSpPr>
        <p:spPr>
          <a:xfrm flipH="1">
            <a:off x="4657173" y="2764618"/>
            <a:ext cx="1671145" cy="26697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Who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is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Hom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Tanks?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2021" y="3222551"/>
            <a:ext cx="639352" cy="6393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46" y="4234019"/>
            <a:ext cx="720407" cy="915866"/>
          </a:xfrm>
          <a:prstGeom prst="rect">
            <a:avLst/>
          </a:prstGeom>
        </p:spPr>
      </p:pic>
      <p:sp>
        <p:nvSpPr>
          <p:cNvPr id="11" name="Bulle rectangulaire 17"/>
          <p:cNvSpPr/>
          <p:nvPr/>
        </p:nvSpPr>
        <p:spPr>
          <a:xfrm flipH="1">
            <a:off x="4572000" y="4464867"/>
            <a:ext cx="1671145" cy="26697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Oh.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Yeah.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I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him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a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lot.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944" y="2267679"/>
            <a:ext cx="21283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Case</a:t>
            </a:r>
            <a:r>
              <a:rPr lang="zh-CN" altLang="en-US" sz="1350" dirty="0"/>
              <a:t> </a:t>
            </a:r>
            <a:r>
              <a:rPr lang="en-US" altLang="zh-CN" sz="1350" dirty="0"/>
              <a:t>1</a:t>
            </a:r>
            <a:endParaRPr lang="en-US" sz="1350" dirty="0"/>
          </a:p>
        </p:txBody>
      </p:sp>
      <p:sp>
        <p:nvSpPr>
          <p:cNvPr id="18" name="Bulle rectangulaire 18"/>
          <p:cNvSpPr/>
          <p:nvPr/>
        </p:nvSpPr>
        <p:spPr>
          <a:xfrm flipH="1">
            <a:off x="1792382" y="3397804"/>
            <a:ext cx="2621963" cy="557371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Hom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Tanks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is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the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leading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actor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in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Forest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Gump.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Bulle rectangulaire 18"/>
          <p:cNvSpPr/>
          <p:nvPr/>
        </p:nvSpPr>
        <p:spPr>
          <a:xfrm flipH="1">
            <a:off x="1859386" y="2317979"/>
            <a:ext cx="2554959" cy="288844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Hom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Tanks?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8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A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bot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can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improve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by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i="1" dirty="0">
                <a:solidFill>
                  <a:srgbClr val="FF0000"/>
                </a:solidFill>
              </a:rPr>
              <a:t>asking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questions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2021" y="2125266"/>
            <a:ext cx="639352" cy="6393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146" y="2306685"/>
            <a:ext cx="720407" cy="915866"/>
          </a:xfrm>
          <a:prstGeom prst="rect">
            <a:avLst/>
          </a:prstGeom>
        </p:spPr>
      </p:pic>
      <p:sp>
        <p:nvSpPr>
          <p:cNvPr id="17" name="Bulle rectangulaire 17"/>
          <p:cNvSpPr/>
          <p:nvPr/>
        </p:nvSpPr>
        <p:spPr>
          <a:xfrm flipH="1">
            <a:off x="4657173" y="2764618"/>
            <a:ext cx="1671145" cy="26697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Who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is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Tom Hardy?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2021" y="3222551"/>
            <a:ext cx="639352" cy="6393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46" y="4234019"/>
            <a:ext cx="720407" cy="915866"/>
          </a:xfrm>
          <a:prstGeom prst="rect">
            <a:avLst/>
          </a:prstGeom>
        </p:spPr>
      </p:pic>
      <p:sp>
        <p:nvSpPr>
          <p:cNvPr id="11" name="Bulle rectangulaire 17"/>
          <p:cNvSpPr/>
          <p:nvPr/>
        </p:nvSpPr>
        <p:spPr>
          <a:xfrm flipH="1">
            <a:off x="4572000" y="4464867"/>
            <a:ext cx="1671145" cy="266972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Oh.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Yeah.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I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him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a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lot.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944" y="2267679"/>
            <a:ext cx="21283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Case</a:t>
            </a:r>
            <a:r>
              <a:rPr lang="zh-CN" altLang="en-US" sz="1350" dirty="0"/>
              <a:t> </a:t>
            </a:r>
            <a:r>
              <a:rPr lang="en-US" altLang="zh-CN" sz="1350" dirty="0"/>
              <a:t>1</a:t>
            </a:r>
            <a:endParaRPr lang="en-US" sz="1350" dirty="0"/>
          </a:p>
        </p:txBody>
      </p:sp>
      <p:sp>
        <p:nvSpPr>
          <p:cNvPr id="18" name="Bulle rectangulaire 18"/>
          <p:cNvSpPr/>
          <p:nvPr/>
        </p:nvSpPr>
        <p:spPr>
          <a:xfrm flipH="1">
            <a:off x="1792382" y="3397804"/>
            <a:ext cx="2621963" cy="557371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Tom Hardy is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Max in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Mad Max: Fury Road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Bulle rectangulaire 18"/>
          <p:cNvSpPr/>
          <p:nvPr/>
        </p:nvSpPr>
        <p:spPr>
          <a:xfrm flipH="1">
            <a:off x="1859386" y="2317979"/>
            <a:ext cx="2554959" cy="288844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Tom Hardy?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45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9283" y="623263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A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bot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can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improve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by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i="1" dirty="0">
                <a:solidFill>
                  <a:srgbClr val="FF0000"/>
                </a:solidFill>
              </a:rPr>
              <a:t>asking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</a:rPr>
              <a:t>questions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2021" y="2125266"/>
            <a:ext cx="639352" cy="6393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44419" y="1617435"/>
            <a:ext cx="21756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What</a:t>
            </a:r>
            <a:r>
              <a:rPr lang="zh-CN" altLang="en-US" sz="1350" dirty="0"/>
              <a:t> </a:t>
            </a:r>
            <a:r>
              <a:rPr lang="en-US" altLang="zh-CN" sz="1350" dirty="0"/>
              <a:t>will</a:t>
            </a:r>
            <a:r>
              <a:rPr lang="zh-CN" altLang="en-US" sz="1350" dirty="0"/>
              <a:t> </a:t>
            </a:r>
            <a:r>
              <a:rPr lang="en-US" altLang="zh-CN" sz="1350" dirty="0"/>
              <a:t>Current</a:t>
            </a:r>
            <a:r>
              <a:rPr lang="zh-CN" altLang="en-US" sz="1350" dirty="0"/>
              <a:t> </a:t>
            </a:r>
            <a:r>
              <a:rPr lang="en-US" altLang="zh-CN" sz="1350" dirty="0" err="1"/>
              <a:t>Chatbot</a:t>
            </a:r>
            <a:r>
              <a:rPr lang="zh-CN" altLang="en-US" sz="1350" dirty="0"/>
              <a:t> </a:t>
            </a:r>
            <a:r>
              <a:rPr lang="en-US" altLang="zh-CN" sz="1350" dirty="0"/>
              <a:t>Systems</a:t>
            </a:r>
            <a:r>
              <a:rPr lang="zh-CN" altLang="en-US" sz="1350" dirty="0"/>
              <a:t> </a:t>
            </a:r>
            <a:r>
              <a:rPr lang="en-US" altLang="zh-CN" sz="1350" dirty="0"/>
              <a:t>Do</a:t>
            </a:r>
            <a:r>
              <a:rPr lang="zh-CN" altLang="en-US" sz="1350" dirty="0"/>
              <a:t> </a:t>
            </a:r>
            <a:r>
              <a:rPr lang="en-US" altLang="zh-CN" sz="1350" dirty="0"/>
              <a:t>?</a:t>
            </a:r>
            <a:endParaRPr lang="en-US" sz="1350" dirty="0"/>
          </a:p>
        </p:txBody>
      </p:sp>
      <p:sp>
        <p:nvSpPr>
          <p:cNvPr id="18" name="Bulle rectangulaire 18"/>
          <p:cNvSpPr/>
          <p:nvPr/>
        </p:nvSpPr>
        <p:spPr>
          <a:xfrm flipH="1">
            <a:off x="1859386" y="2317979"/>
            <a:ext cx="2554959" cy="288844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Hom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Tanks?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27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2021" y="2125266"/>
            <a:ext cx="639352" cy="6393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65684" y="1628179"/>
            <a:ext cx="35876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What</a:t>
            </a:r>
            <a:r>
              <a:rPr lang="zh-CN" altLang="en-US" sz="1350" dirty="0"/>
              <a:t> </a:t>
            </a:r>
            <a:r>
              <a:rPr lang="en-US" altLang="zh-CN" sz="1350" dirty="0"/>
              <a:t>will</a:t>
            </a:r>
            <a:r>
              <a:rPr lang="zh-CN" altLang="en-US" sz="1350" dirty="0"/>
              <a:t> </a:t>
            </a:r>
            <a:r>
              <a:rPr lang="en-US" altLang="zh-CN" sz="1350" dirty="0"/>
              <a:t>Current</a:t>
            </a:r>
            <a:r>
              <a:rPr lang="zh-CN" altLang="en-US" sz="1350" dirty="0"/>
              <a:t> </a:t>
            </a:r>
            <a:r>
              <a:rPr lang="en-US" altLang="zh-CN" sz="1350" dirty="0" err="1"/>
              <a:t>Chatbot</a:t>
            </a:r>
            <a:r>
              <a:rPr lang="zh-CN" altLang="en-US" sz="1350" dirty="0"/>
              <a:t> </a:t>
            </a:r>
            <a:r>
              <a:rPr lang="en-US" altLang="zh-CN" sz="1350" dirty="0"/>
              <a:t>Systems</a:t>
            </a:r>
            <a:r>
              <a:rPr lang="zh-CN" altLang="en-US" sz="1350" dirty="0"/>
              <a:t> </a:t>
            </a:r>
            <a:r>
              <a:rPr lang="en-US" altLang="zh-CN" sz="1350" dirty="0"/>
              <a:t>Do</a:t>
            </a:r>
            <a:r>
              <a:rPr lang="zh-CN" altLang="en-US" sz="1350" dirty="0"/>
              <a:t> </a:t>
            </a:r>
            <a:r>
              <a:rPr lang="en-US" altLang="zh-CN" sz="1350" dirty="0"/>
              <a:t>?</a:t>
            </a:r>
            <a:endParaRPr lang="en-US" sz="13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81" y="2764618"/>
            <a:ext cx="944238" cy="16192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93027" y="3290500"/>
            <a:ext cx="235795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350" dirty="0">
                <a:latin typeface="Palatino Linotype" panose="02040502050505030304" pitchFamily="18" charset="0"/>
              </a:rPr>
              <a:t>How</a:t>
            </a:r>
            <a:r>
              <a:rPr lang="zh-CN" altLang="en-US" sz="1350" dirty="0">
                <a:latin typeface="Palatino Linotype" panose="02040502050505030304" pitchFamily="18" charset="0"/>
              </a:rPr>
              <a:t> </a:t>
            </a:r>
            <a:r>
              <a:rPr lang="en-US" altLang="zh-CN" sz="1350" dirty="0">
                <a:latin typeface="Palatino Linotype" panose="02040502050505030304" pitchFamily="18" charset="0"/>
              </a:rPr>
              <a:t>do</a:t>
            </a:r>
            <a:r>
              <a:rPr lang="zh-CN" altLang="en-US" sz="1350" dirty="0">
                <a:latin typeface="Palatino Linotype" panose="02040502050505030304" pitchFamily="18" charset="0"/>
              </a:rPr>
              <a:t> </a:t>
            </a:r>
            <a:r>
              <a:rPr lang="en-US" altLang="zh-CN" sz="1350" dirty="0">
                <a:latin typeface="Palatino Linotype" panose="02040502050505030304" pitchFamily="18" charset="0"/>
              </a:rPr>
              <a:t>you</a:t>
            </a:r>
            <a:r>
              <a:rPr lang="zh-CN" altLang="en-US" sz="1350" dirty="0">
                <a:latin typeface="Palatino Linotype" panose="02040502050505030304" pitchFamily="18" charset="0"/>
              </a:rPr>
              <a:t> </a:t>
            </a:r>
            <a:r>
              <a:rPr lang="en-US" altLang="zh-CN" sz="1350" dirty="0">
                <a:latin typeface="Palatino Linotype" panose="02040502050505030304" pitchFamily="18" charset="0"/>
              </a:rPr>
              <a:t>like</a:t>
            </a:r>
            <a:r>
              <a:rPr lang="zh-CN" altLang="en-US" sz="1350" dirty="0">
                <a:latin typeface="Palatino Linotype" panose="02040502050505030304" pitchFamily="18" charset="0"/>
              </a:rPr>
              <a:t> </a:t>
            </a:r>
            <a:r>
              <a:rPr lang="en-US" altLang="zh-CN" sz="1350" dirty="0" err="1">
                <a:solidFill>
                  <a:srgbClr val="C00000"/>
                </a:solidFill>
              </a:rPr>
              <a:t>Hom</a:t>
            </a:r>
            <a:r>
              <a:rPr lang="zh-CN" altLang="en-US" sz="1350" dirty="0">
                <a:solidFill>
                  <a:srgbClr val="C00000"/>
                </a:solidFill>
              </a:rPr>
              <a:t> </a:t>
            </a:r>
            <a:r>
              <a:rPr lang="en-US" altLang="zh-CN" sz="1350" dirty="0">
                <a:solidFill>
                  <a:srgbClr val="C00000"/>
                </a:solidFill>
              </a:rPr>
              <a:t>Tanks</a:t>
            </a:r>
            <a:r>
              <a:rPr lang="en-US" altLang="zh-CN" sz="1350" dirty="0"/>
              <a:t>?</a:t>
            </a:r>
            <a:endParaRPr lang="en-US" sz="1350" dirty="0">
              <a:latin typeface="Palatino Linotype" panose="0204050205050503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18841" y="4008767"/>
            <a:ext cx="4966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rgbClr val="C00000"/>
                </a:solidFill>
              </a:rPr>
              <a:t>UNK</a:t>
            </a:r>
            <a:endParaRPr lang="en-US" sz="1350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>
            <a:stCxn id="4" idx="0"/>
          </p:cNvCxnSpPr>
          <p:nvPr/>
        </p:nvCxnSpPr>
        <p:spPr>
          <a:xfrm flipV="1">
            <a:off x="5167148" y="3574259"/>
            <a:ext cx="0" cy="434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Bulle rectangulaire 18"/>
          <p:cNvSpPr/>
          <p:nvPr/>
        </p:nvSpPr>
        <p:spPr>
          <a:xfrm flipH="1">
            <a:off x="1859386" y="2317979"/>
            <a:ext cx="2554959" cy="288844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Hom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Tanks?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28650" y="4629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smtClean="0">
                <a:solidFill>
                  <a:srgbClr val="FF0000"/>
                </a:solidFill>
              </a:rPr>
              <a:t>A</a:t>
            </a:r>
            <a:r>
              <a:rPr lang="zh-CN" altLang="en-US" sz="3600" b="1" smtClean="0">
                <a:solidFill>
                  <a:srgbClr val="FF0000"/>
                </a:solidFill>
              </a:rPr>
              <a:t> </a:t>
            </a:r>
            <a:r>
              <a:rPr lang="en-US" altLang="zh-CN" sz="3600" b="1" smtClean="0">
                <a:solidFill>
                  <a:srgbClr val="FF0000"/>
                </a:solidFill>
              </a:rPr>
              <a:t>bot</a:t>
            </a:r>
            <a:r>
              <a:rPr lang="zh-CN" altLang="en-US" sz="3600" b="1" smtClean="0">
                <a:solidFill>
                  <a:srgbClr val="FF0000"/>
                </a:solidFill>
              </a:rPr>
              <a:t> </a:t>
            </a:r>
            <a:r>
              <a:rPr lang="en-US" altLang="zh-CN" sz="3600" b="1" smtClean="0">
                <a:solidFill>
                  <a:srgbClr val="FF0000"/>
                </a:solidFill>
              </a:rPr>
              <a:t>can</a:t>
            </a:r>
            <a:r>
              <a:rPr lang="zh-CN" altLang="en-US" sz="3600" b="1" smtClean="0">
                <a:solidFill>
                  <a:srgbClr val="FF0000"/>
                </a:solidFill>
              </a:rPr>
              <a:t> </a:t>
            </a:r>
            <a:r>
              <a:rPr lang="en-US" altLang="zh-CN" sz="3600" b="1" smtClean="0">
                <a:solidFill>
                  <a:srgbClr val="FF0000"/>
                </a:solidFill>
              </a:rPr>
              <a:t>improve</a:t>
            </a:r>
            <a:r>
              <a:rPr lang="zh-CN" altLang="en-US" sz="3600" b="1" smtClean="0">
                <a:solidFill>
                  <a:srgbClr val="FF0000"/>
                </a:solidFill>
              </a:rPr>
              <a:t> </a:t>
            </a:r>
            <a:r>
              <a:rPr lang="en-US" altLang="zh-CN" sz="3600" b="1" smtClean="0">
                <a:solidFill>
                  <a:srgbClr val="FF0000"/>
                </a:solidFill>
              </a:rPr>
              <a:t>by</a:t>
            </a:r>
            <a:r>
              <a:rPr lang="zh-CN" altLang="en-US" sz="3600" b="1" smtClean="0">
                <a:solidFill>
                  <a:srgbClr val="FF0000"/>
                </a:solidFill>
              </a:rPr>
              <a:t> </a:t>
            </a:r>
            <a:r>
              <a:rPr lang="en-US" altLang="zh-CN" sz="3600" b="1" i="1" smtClean="0">
                <a:solidFill>
                  <a:srgbClr val="FF0000"/>
                </a:solidFill>
              </a:rPr>
              <a:t>asking</a:t>
            </a:r>
            <a:r>
              <a:rPr lang="zh-CN" altLang="en-US" sz="3600" b="1" smtClean="0">
                <a:solidFill>
                  <a:srgbClr val="FF0000"/>
                </a:solidFill>
              </a:rPr>
              <a:t> </a:t>
            </a:r>
            <a:r>
              <a:rPr lang="en-US" altLang="zh-CN" sz="3600" b="1" smtClean="0">
                <a:solidFill>
                  <a:srgbClr val="FF0000"/>
                </a:solidFill>
              </a:rPr>
              <a:t>questions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4799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2021" y="2125266"/>
            <a:ext cx="639352" cy="6393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65684" y="1628179"/>
            <a:ext cx="35876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What</a:t>
            </a:r>
            <a:r>
              <a:rPr lang="zh-CN" altLang="en-US" sz="1350" dirty="0"/>
              <a:t> </a:t>
            </a:r>
            <a:r>
              <a:rPr lang="en-US" altLang="zh-CN" sz="1350" dirty="0"/>
              <a:t>will</a:t>
            </a:r>
            <a:r>
              <a:rPr lang="zh-CN" altLang="en-US" sz="1350" dirty="0"/>
              <a:t> </a:t>
            </a:r>
            <a:r>
              <a:rPr lang="en-US" altLang="zh-CN" sz="1350" dirty="0"/>
              <a:t>Current</a:t>
            </a:r>
            <a:r>
              <a:rPr lang="zh-CN" altLang="en-US" sz="1350" dirty="0"/>
              <a:t> </a:t>
            </a:r>
            <a:r>
              <a:rPr lang="en-US" altLang="zh-CN" sz="1350" dirty="0" err="1"/>
              <a:t>Chatbot</a:t>
            </a:r>
            <a:r>
              <a:rPr lang="zh-CN" altLang="en-US" sz="1350" dirty="0"/>
              <a:t> </a:t>
            </a:r>
            <a:r>
              <a:rPr lang="en-US" altLang="zh-CN" sz="1350" dirty="0"/>
              <a:t>Systems</a:t>
            </a:r>
            <a:r>
              <a:rPr lang="zh-CN" altLang="en-US" sz="1350" dirty="0"/>
              <a:t> </a:t>
            </a:r>
            <a:r>
              <a:rPr lang="en-US" altLang="zh-CN" sz="1350" dirty="0"/>
              <a:t>Do</a:t>
            </a:r>
            <a:r>
              <a:rPr lang="zh-CN" altLang="en-US" sz="1350" dirty="0"/>
              <a:t> </a:t>
            </a:r>
            <a:r>
              <a:rPr lang="en-US" altLang="zh-CN" sz="1350" dirty="0"/>
              <a:t>?</a:t>
            </a:r>
            <a:endParaRPr lang="en-US" sz="13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81" y="2764618"/>
            <a:ext cx="944238" cy="16192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00292" y="3290500"/>
            <a:ext cx="19434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350" dirty="0">
                <a:latin typeface="Palatino Linotype" panose="02040502050505030304" pitchFamily="18" charset="0"/>
              </a:rPr>
              <a:t>How</a:t>
            </a:r>
            <a:r>
              <a:rPr lang="zh-CN" altLang="en-US" sz="1350" dirty="0">
                <a:latin typeface="Palatino Linotype" panose="02040502050505030304" pitchFamily="18" charset="0"/>
              </a:rPr>
              <a:t> </a:t>
            </a:r>
            <a:r>
              <a:rPr lang="en-US" altLang="zh-CN" sz="1350" dirty="0">
                <a:latin typeface="Palatino Linotype" panose="02040502050505030304" pitchFamily="18" charset="0"/>
              </a:rPr>
              <a:t>do</a:t>
            </a:r>
            <a:r>
              <a:rPr lang="zh-CN" altLang="en-US" sz="1350" dirty="0">
                <a:latin typeface="Palatino Linotype" panose="02040502050505030304" pitchFamily="18" charset="0"/>
              </a:rPr>
              <a:t> </a:t>
            </a:r>
            <a:r>
              <a:rPr lang="en-US" altLang="zh-CN" sz="1350" dirty="0">
                <a:latin typeface="Palatino Linotype" panose="02040502050505030304" pitchFamily="18" charset="0"/>
              </a:rPr>
              <a:t>you</a:t>
            </a:r>
            <a:r>
              <a:rPr lang="zh-CN" altLang="en-US" sz="1350" dirty="0">
                <a:latin typeface="Palatino Linotype" panose="02040502050505030304" pitchFamily="18" charset="0"/>
              </a:rPr>
              <a:t> </a:t>
            </a:r>
            <a:r>
              <a:rPr lang="en-US" altLang="zh-CN" sz="1350" dirty="0">
                <a:latin typeface="Palatino Linotype" panose="02040502050505030304" pitchFamily="18" charset="0"/>
              </a:rPr>
              <a:t>like</a:t>
            </a:r>
            <a:r>
              <a:rPr lang="zh-CN" altLang="en-US" sz="1350" dirty="0">
                <a:latin typeface="Palatino Linotype" panose="02040502050505030304" pitchFamily="18" charset="0"/>
              </a:rPr>
              <a:t> </a:t>
            </a:r>
            <a:r>
              <a:rPr lang="en-US" altLang="zh-CN" sz="1350" dirty="0">
                <a:solidFill>
                  <a:srgbClr val="C00000"/>
                </a:solidFill>
              </a:rPr>
              <a:t>UNK</a:t>
            </a:r>
            <a:r>
              <a:rPr lang="zh-CN" altLang="en-US" sz="1350" dirty="0">
                <a:solidFill>
                  <a:srgbClr val="C00000"/>
                </a:solidFill>
              </a:rPr>
              <a:t> </a:t>
            </a:r>
            <a:r>
              <a:rPr lang="en-US" altLang="zh-CN" sz="1350" dirty="0"/>
              <a:t>?</a:t>
            </a:r>
            <a:endParaRPr lang="en-US" sz="1350" dirty="0">
              <a:latin typeface="Palatino Linotype" panose="02040502050505030304" pitchFamily="18" charset="0"/>
            </a:endParaRPr>
          </a:p>
        </p:txBody>
      </p:sp>
      <p:sp>
        <p:nvSpPr>
          <p:cNvPr id="10" name="Bulle rectangulaire 18"/>
          <p:cNvSpPr/>
          <p:nvPr/>
        </p:nvSpPr>
        <p:spPr>
          <a:xfrm flipH="1">
            <a:off x="1859386" y="2317979"/>
            <a:ext cx="2554959" cy="288844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Hom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Tanks?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4629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smtClean="0">
                <a:solidFill>
                  <a:srgbClr val="FF0000"/>
                </a:solidFill>
              </a:rPr>
              <a:t>A</a:t>
            </a:r>
            <a:r>
              <a:rPr lang="zh-CN" altLang="en-US" sz="3600" b="1" smtClean="0">
                <a:solidFill>
                  <a:srgbClr val="FF0000"/>
                </a:solidFill>
              </a:rPr>
              <a:t> </a:t>
            </a:r>
            <a:r>
              <a:rPr lang="en-US" altLang="zh-CN" sz="3600" b="1" smtClean="0">
                <a:solidFill>
                  <a:srgbClr val="FF0000"/>
                </a:solidFill>
              </a:rPr>
              <a:t>bot</a:t>
            </a:r>
            <a:r>
              <a:rPr lang="zh-CN" altLang="en-US" sz="3600" b="1" smtClean="0">
                <a:solidFill>
                  <a:srgbClr val="FF0000"/>
                </a:solidFill>
              </a:rPr>
              <a:t> </a:t>
            </a:r>
            <a:r>
              <a:rPr lang="en-US" altLang="zh-CN" sz="3600" b="1" smtClean="0">
                <a:solidFill>
                  <a:srgbClr val="FF0000"/>
                </a:solidFill>
              </a:rPr>
              <a:t>can</a:t>
            </a:r>
            <a:r>
              <a:rPr lang="zh-CN" altLang="en-US" sz="3600" b="1" smtClean="0">
                <a:solidFill>
                  <a:srgbClr val="FF0000"/>
                </a:solidFill>
              </a:rPr>
              <a:t> </a:t>
            </a:r>
            <a:r>
              <a:rPr lang="en-US" altLang="zh-CN" sz="3600" b="1" smtClean="0">
                <a:solidFill>
                  <a:srgbClr val="FF0000"/>
                </a:solidFill>
              </a:rPr>
              <a:t>improve</a:t>
            </a:r>
            <a:r>
              <a:rPr lang="zh-CN" altLang="en-US" sz="3600" b="1" smtClean="0">
                <a:solidFill>
                  <a:srgbClr val="FF0000"/>
                </a:solidFill>
              </a:rPr>
              <a:t> </a:t>
            </a:r>
            <a:r>
              <a:rPr lang="en-US" altLang="zh-CN" sz="3600" b="1" smtClean="0">
                <a:solidFill>
                  <a:srgbClr val="FF0000"/>
                </a:solidFill>
              </a:rPr>
              <a:t>by</a:t>
            </a:r>
            <a:r>
              <a:rPr lang="zh-CN" altLang="en-US" sz="3600" b="1" smtClean="0">
                <a:solidFill>
                  <a:srgbClr val="FF0000"/>
                </a:solidFill>
              </a:rPr>
              <a:t> </a:t>
            </a:r>
            <a:r>
              <a:rPr lang="en-US" altLang="zh-CN" sz="3600" b="1" i="1" smtClean="0">
                <a:solidFill>
                  <a:srgbClr val="FF0000"/>
                </a:solidFill>
              </a:rPr>
              <a:t>asking</a:t>
            </a:r>
            <a:r>
              <a:rPr lang="zh-CN" altLang="en-US" sz="3600" b="1" smtClean="0">
                <a:solidFill>
                  <a:srgbClr val="FF0000"/>
                </a:solidFill>
              </a:rPr>
              <a:t> </a:t>
            </a:r>
            <a:r>
              <a:rPr lang="en-US" altLang="zh-CN" sz="3600" b="1" smtClean="0">
                <a:solidFill>
                  <a:srgbClr val="FF0000"/>
                </a:solidFill>
              </a:rPr>
              <a:t>questions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963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2021" y="2125266"/>
            <a:ext cx="639352" cy="6393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65684" y="1628179"/>
            <a:ext cx="35876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What</a:t>
            </a:r>
            <a:r>
              <a:rPr lang="zh-CN" altLang="en-US" sz="1350" dirty="0"/>
              <a:t> </a:t>
            </a:r>
            <a:r>
              <a:rPr lang="en-US" altLang="zh-CN" sz="1350" dirty="0"/>
              <a:t>will</a:t>
            </a:r>
            <a:r>
              <a:rPr lang="zh-CN" altLang="en-US" sz="1350" dirty="0"/>
              <a:t> </a:t>
            </a:r>
            <a:r>
              <a:rPr lang="en-US" altLang="zh-CN" sz="1350" dirty="0"/>
              <a:t>Current</a:t>
            </a:r>
            <a:r>
              <a:rPr lang="zh-CN" altLang="en-US" sz="1350" dirty="0"/>
              <a:t> </a:t>
            </a:r>
            <a:r>
              <a:rPr lang="en-US" altLang="zh-CN" sz="1350" dirty="0" err="1"/>
              <a:t>Chatbot</a:t>
            </a:r>
            <a:r>
              <a:rPr lang="zh-CN" altLang="en-US" sz="1350" dirty="0"/>
              <a:t> </a:t>
            </a:r>
            <a:r>
              <a:rPr lang="en-US" altLang="zh-CN" sz="1350" dirty="0"/>
              <a:t>Systems</a:t>
            </a:r>
            <a:r>
              <a:rPr lang="zh-CN" altLang="en-US" sz="1350" dirty="0"/>
              <a:t> </a:t>
            </a:r>
            <a:r>
              <a:rPr lang="en-US" altLang="zh-CN" sz="1350" dirty="0"/>
              <a:t>Do</a:t>
            </a:r>
            <a:r>
              <a:rPr lang="zh-CN" altLang="en-US" sz="1350" dirty="0"/>
              <a:t> </a:t>
            </a:r>
            <a:r>
              <a:rPr lang="en-US" altLang="zh-CN" sz="1350" dirty="0"/>
              <a:t>?</a:t>
            </a:r>
            <a:endParaRPr lang="en-US" sz="13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81" y="2764618"/>
            <a:ext cx="944238" cy="16192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00292" y="3290500"/>
            <a:ext cx="19434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350" dirty="0">
                <a:latin typeface="Palatino Linotype" panose="02040502050505030304" pitchFamily="18" charset="0"/>
              </a:rPr>
              <a:t>How</a:t>
            </a:r>
            <a:r>
              <a:rPr lang="zh-CN" altLang="en-US" sz="1350" dirty="0">
                <a:latin typeface="Palatino Linotype" panose="02040502050505030304" pitchFamily="18" charset="0"/>
              </a:rPr>
              <a:t> </a:t>
            </a:r>
            <a:r>
              <a:rPr lang="en-US" altLang="zh-CN" sz="1350" dirty="0">
                <a:latin typeface="Palatino Linotype" panose="02040502050505030304" pitchFamily="18" charset="0"/>
              </a:rPr>
              <a:t>do</a:t>
            </a:r>
            <a:r>
              <a:rPr lang="zh-CN" altLang="en-US" sz="1350" dirty="0">
                <a:latin typeface="Palatino Linotype" panose="02040502050505030304" pitchFamily="18" charset="0"/>
              </a:rPr>
              <a:t> </a:t>
            </a:r>
            <a:r>
              <a:rPr lang="en-US" altLang="zh-CN" sz="1350" dirty="0">
                <a:latin typeface="Palatino Linotype" panose="02040502050505030304" pitchFamily="18" charset="0"/>
              </a:rPr>
              <a:t>you</a:t>
            </a:r>
            <a:r>
              <a:rPr lang="zh-CN" altLang="en-US" sz="1350" dirty="0">
                <a:latin typeface="Palatino Linotype" panose="02040502050505030304" pitchFamily="18" charset="0"/>
              </a:rPr>
              <a:t> </a:t>
            </a:r>
            <a:r>
              <a:rPr lang="en-US" altLang="zh-CN" sz="1350" dirty="0">
                <a:latin typeface="Palatino Linotype" panose="02040502050505030304" pitchFamily="18" charset="0"/>
              </a:rPr>
              <a:t>like</a:t>
            </a:r>
            <a:r>
              <a:rPr lang="zh-CN" altLang="en-US" sz="1350" dirty="0">
                <a:latin typeface="Palatino Linotype" panose="02040502050505030304" pitchFamily="18" charset="0"/>
              </a:rPr>
              <a:t> </a:t>
            </a:r>
            <a:r>
              <a:rPr lang="en-US" altLang="zh-CN" sz="1350" dirty="0">
                <a:solidFill>
                  <a:srgbClr val="C00000"/>
                </a:solidFill>
              </a:rPr>
              <a:t>UNK</a:t>
            </a:r>
            <a:r>
              <a:rPr lang="zh-CN" altLang="en-US" sz="1350" dirty="0">
                <a:solidFill>
                  <a:srgbClr val="C00000"/>
                </a:solidFill>
              </a:rPr>
              <a:t> </a:t>
            </a:r>
            <a:r>
              <a:rPr lang="en-US" altLang="zh-CN" sz="1350" dirty="0"/>
              <a:t>?</a:t>
            </a:r>
            <a:endParaRPr lang="en-US" sz="1350" dirty="0">
              <a:latin typeface="Palatino Linotype" panose="0204050205050503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21163" y="3974179"/>
            <a:ext cx="25382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Give</a:t>
            </a:r>
            <a:r>
              <a:rPr lang="zh-CN" altLang="en-US" sz="1350" dirty="0"/>
              <a:t> </a:t>
            </a:r>
            <a:r>
              <a:rPr lang="en-US" altLang="zh-CN" sz="1350" dirty="0"/>
              <a:t>an</a:t>
            </a:r>
            <a:r>
              <a:rPr lang="zh-CN" altLang="en-US" sz="1350" dirty="0"/>
              <a:t> </a:t>
            </a:r>
            <a:r>
              <a:rPr lang="en-US" altLang="zh-CN" sz="1350" dirty="0"/>
              <a:t>output</a:t>
            </a:r>
            <a:r>
              <a:rPr lang="zh-CN" altLang="en-US" sz="1350" dirty="0"/>
              <a:t> </a:t>
            </a:r>
            <a:r>
              <a:rPr lang="en-US" altLang="zh-CN" sz="1350" dirty="0"/>
              <a:t>anyway</a:t>
            </a:r>
            <a:r>
              <a:rPr lang="zh-CN" altLang="en-US" sz="1350" dirty="0"/>
              <a:t> </a:t>
            </a:r>
            <a:endParaRPr lang="en-US" sz="135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414345" y="3574259"/>
            <a:ext cx="0" cy="399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ulle rectangulaire 18"/>
          <p:cNvSpPr/>
          <p:nvPr/>
        </p:nvSpPr>
        <p:spPr>
          <a:xfrm flipH="1">
            <a:off x="1859386" y="2317979"/>
            <a:ext cx="2554959" cy="288844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Hom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Tanks?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28650" y="40854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smtClean="0">
                <a:solidFill>
                  <a:srgbClr val="FF0000"/>
                </a:solidFill>
              </a:rPr>
              <a:t>A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bot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can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improve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by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i="1" dirty="0" smtClean="0">
                <a:solidFill>
                  <a:srgbClr val="FF0000"/>
                </a:solidFill>
              </a:rPr>
              <a:t>asking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questions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7080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2021" y="2125266"/>
            <a:ext cx="639352" cy="6393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65684" y="1628179"/>
            <a:ext cx="35876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What</a:t>
            </a:r>
            <a:r>
              <a:rPr lang="zh-CN" altLang="en-US" sz="1350" dirty="0"/>
              <a:t> </a:t>
            </a:r>
            <a:r>
              <a:rPr lang="en-US" altLang="zh-CN" sz="1350" dirty="0"/>
              <a:t>will</a:t>
            </a:r>
            <a:r>
              <a:rPr lang="zh-CN" altLang="en-US" sz="1350" dirty="0"/>
              <a:t> </a:t>
            </a:r>
            <a:r>
              <a:rPr lang="en-US" altLang="zh-CN" sz="1350" dirty="0"/>
              <a:t>Current</a:t>
            </a:r>
            <a:r>
              <a:rPr lang="zh-CN" altLang="en-US" sz="1350" dirty="0"/>
              <a:t> </a:t>
            </a:r>
            <a:r>
              <a:rPr lang="en-US" altLang="zh-CN" sz="1350" dirty="0" err="1"/>
              <a:t>Chatbot</a:t>
            </a:r>
            <a:r>
              <a:rPr lang="zh-CN" altLang="en-US" sz="1350" dirty="0"/>
              <a:t> </a:t>
            </a:r>
            <a:r>
              <a:rPr lang="en-US" altLang="zh-CN" sz="1350" dirty="0"/>
              <a:t>Systems</a:t>
            </a:r>
            <a:r>
              <a:rPr lang="zh-CN" altLang="en-US" sz="1350" dirty="0"/>
              <a:t> </a:t>
            </a:r>
            <a:r>
              <a:rPr lang="en-US" altLang="zh-CN" sz="1350" dirty="0"/>
              <a:t>Do</a:t>
            </a:r>
            <a:r>
              <a:rPr lang="zh-CN" altLang="en-US" sz="1350" dirty="0"/>
              <a:t> </a:t>
            </a:r>
            <a:r>
              <a:rPr lang="en-US" altLang="zh-CN" sz="1350" dirty="0"/>
              <a:t>?</a:t>
            </a:r>
            <a:endParaRPr lang="en-US" sz="13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81" y="2764618"/>
            <a:ext cx="944238" cy="161928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488822" y="3345679"/>
            <a:ext cx="19434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350" dirty="0">
                <a:latin typeface="Palatino Linotype" panose="02040502050505030304" pitchFamily="18" charset="0"/>
              </a:rPr>
              <a:t>How</a:t>
            </a:r>
            <a:r>
              <a:rPr lang="zh-CN" altLang="en-US" sz="1350" dirty="0">
                <a:latin typeface="Palatino Linotype" panose="02040502050505030304" pitchFamily="18" charset="0"/>
              </a:rPr>
              <a:t> </a:t>
            </a:r>
            <a:r>
              <a:rPr lang="en-US" altLang="zh-CN" sz="1350" dirty="0">
                <a:latin typeface="Palatino Linotype" panose="02040502050505030304" pitchFamily="18" charset="0"/>
              </a:rPr>
              <a:t>do</a:t>
            </a:r>
            <a:r>
              <a:rPr lang="zh-CN" altLang="en-US" sz="1350" dirty="0">
                <a:latin typeface="Palatino Linotype" panose="02040502050505030304" pitchFamily="18" charset="0"/>
              </a:rPr>
              <a:t> </a:t>
            </a:r>
            <a:r>
              <a:rPr lang="en-US" altLang="zh-CN" sz="1350" dirty="0">
                <a:latin typeface="Palatino Linotype" panose="02040502050505030304" pitchFamily="18" charset="0"/>
              </a:rPr>
              <a:t>you</a:t>
            </a:r>
            <a:r>
              <a:rPr lang="zh-CN" altLang="en-US" sz="1350" dirty="0">
                <a:latin typeface="Palatino Linotype" panose="02040502050505030304" pitchFamily="18" charset="0"/>
              </a:rPr>
              <a:t> </a:t>
            </a:r>
            <a:r>
              <a:rPr lang="en-US" altLang="zh-CN" sz="1350" dirty="0">
                <a:latin typeface="Palatino Linotype" panose="02040502050505030304" pitchFamily="18" charset="0"/>
              </a:rPr>
              <a:t>like</a:t>
            </a:r>
            <a:r>
              <a:rPr lang="zh-CN" altLang="en-US" sz="1350" dirty="0">
                <a:latin typeface="Palatino Linotype" panose="02040502050505030304" pitchFamily="18" charset="0"/>
              </a:rPr>
              <a:t> </a:t>
            </a:r>
            <a:r>
              <a:rPr lang="en-US" altLang="zh-CN" sz="1350" dirty="0">
                <a:solidFill>
                  <a:srgbClr val="C00000"/>
                </a:solidFill>
              </a:rPr>
              <a:t>UNK</a:t>
            </a:r>
            <a:r>
              <a:rPr lang="zh-CN" altLang="en-US" sz="1350" dirty="0">
                <a:solidFill>
                  <a:srgbClr val="C00000"/>
                </a:solidFill>
              </a:rPr>
              <a:t> </a:t>
            </a:r>
            <a:r>
              <a:rPr lang="en-US" altLang="zh-CN" sz="1350" dirty="0"/>
              <a:t>?</a:t>
            </a:r>
            <a:endParaRPr lang="en-US" sz="1350" dirty="0">
              <a:latin typeface="Palatino Linotype" panose="02040502050505030304" pitchFamily="18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302876" y="3629438"/>
            <a:ext cx="0" cy="399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2509694" y="4208282"/>
            <a:ext cx="495803" cy="230798"/>
            <a:chOff x="10932478" y="5411937"/>
            <a:chExt cx="661071" cy="307731"/>
          </a:xfrm>
        </p:grpSpPr>
        <p:sp>
          <p:nvSpPr>
            <p:cNvPr id="32" name="Rectangle 31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4" name="Oval 33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5" name="Oval 34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6" name="Oval 35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822866" y="4610299"/>
            <a:ext cx="9508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/>
              <a:t>softmax</a:t>
            </a:r>
            <a:endParaRPr lang="en-US" sz="1350" dirty="0"/>
          </a:p>
        </p:txBody>
      </p:sp>
      <p:sp>
        <p:nvSpPr>
          <p:cNvPr id="38" name="Rectangle 37"/>
          <p:cNvSpPr/>
          <p:nvPr/>
        </p:nvSpPr>
        <p:spPr>
          <a:xfrm>
            <a:off x="3772800" y="4836959"/>
            <a:ext cx="495803" cy="23141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39" name="Group 38"/>
          <p:cNvGrpSpPr/>
          <p:nvPr/>
        </p:nvGrpSpPr>
        <p:grpSpPr>
          <a:xfrm>
            <a:off x="3835111" y="4926911"/>
            <a:ext cx="371180" cy="63632"/>
            <a:chOff x="2375398" y="5125821"/>
            <a:chExt cx="494907" cy="84842"/>
          </a:xfrm>
        </p:grpSpPr>
        <p:sp>
          <p:nvSpPr>
            <p:cNvPr id="40" name="Oval 39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Oval 40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Oval 41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Oval 42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391507" y="4203620"/>
            <a:ext cx="12199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Forward</a:t>
            </a:r>
            <a:r>
              <a:rPr lang="zh-CN" altLang="en-US" sz="1350" dirty="0"/>
              <a:t> </a:t>
            </a:r>
            <a:r>
              <a:rPr lang="en-US" altLang="zh-CN" sz="1350" dirty="0"/>
              <a:t>Backward</a:t>
            </a:r>
            <a:endParaRPr lang="en-US" sz="1350" dirty="0"/>
          </a:p>
        </p:txBody>
      </p:sp>
      <p:sp>
        <p:nvSpPr>
          <p:cNvPr id="45" name="Bulle rectangulaire 18"/>
          <p:cNvSpPr/>
          <p:nvPr/>
        </p:nvSpPr>
        <p:spPr>
          <a:xfrm flipH="1">
            <a:off x="1859386" y="2317979"/>
            <a:ext cx="2554959" cy="288844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Hom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Tanks?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408543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smtClean="0">
                <a:solidFill>
                  <a:srgbClr val="FF0000"/>
                </a:solidFill>
              </a:rPr>
              <a:t>A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bot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can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improve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by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i="1" dirty="0" smtClean="0">
                <a:solidFill>
                  <a:srgbClr val="FF0000"/>
                </a:solidFill>
              </a:rPr>
              <a:t>asking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questions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2745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639" y="4323491"/>
            <a:ext cx="2955851" cy="50690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</a:t>
            </a:r>
            <a:r>
              <a:rPr lang="en-US" b="1" dirty="0" smtClean="0">
                <a:solidFill>
                  <a:srgbClr val="0070C0"/>
                </a:solidFill>
              </a:rPr>
              <a:t>anguage Grounded Robots</a:t>
            </a:r>
            <a:r>
              <a:rPr lang="en-US" b="1" dirty="0" smtClean="0"/>
              <a:t> </a:t>
            </a:r>
            <a:r>
              <a:rPr lang="en-US" i="1" dirty="0">
                <a:solidFill>
                  <a:srgbClr val="0070C0"/>
                </a:solidFill>
              </a:rPr>
              <a:t>need to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130" y="1610834"/>
            <a:ext cx="8872870" cy="524716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 </a:t>
            </a:r>
            <a:r>
              <a:rPr lang="en-US" sz="2400" dirty="0"/>
              <a:t>able to track the world state </a:t>
            </a:r>
            <a:r>
              <a:rPr lang="en-US" sz="2400" dirty="0" smtClean="0"/>
              <a:t>&amp; reason </a:t>
            </a:r>
            <a:r>
              <a:rPr lang="en-US" sz="2400" dirty="0" smtClean="0">
                <a:solidFill>
                  <a:srgbClr val="00B050"/>
                </a:solidFill>
              </a:rPr>
              <a:t>(people</a:t>
            </a:r>
            <a:r>
              <a:rPr lang="en-US" sz="2400" dirty="0">
                <a:solidFill>
                  <a:srgbClr val="00B050"/>
                </a:solidFill>
              </a:rPr>
              <a:t>, objects, things) </a:t>
            </a:r>
          </a:p>
          <a:p>
            <a:endParaRPr lang="en-US" sz="2400" dirty="0" smtClean="0"/>
          </a:p>
          <a:p>
            <a:r>
              <a:rPr lang="en-US" sz="2400" dirty="0" smtClean="0"/>
              <a:t>learn from language feedback </a:t>
            </a:r>
            <a:r>
              <a:rPr lang="en-US" sz="2400" dirty="0" smtClean="0">
                <a:solidFill>
                  <a:srgbClr val="00B050"/>
                </a:solidFill>
              </a:rPr>
              <a:t>(i.e. the things said to it)</a:t>
            </a:r>
          </a:p>
          <a:p>
            <a:endParaRPr lang="en-US" sz="2400" dirty="0" smtClean="0"/>
          </a:p>
          <a:p>
            <a:r>
              <a:rPr lang="en-US" sz="2400" dirty="0" smtClean="0"/>
              <a:t>learn from asking questions </a:t>
            </a:r>
            <a:r>
              <a:rPr lang="en-US" sz="2400" dirty="0" smtClean="0">
                <a:solidFill>
                  <a:srgbClr val="00B050"/>
                </a:solidFill>
              </a:rPr>
              <a:t>(which questions? when to ask?) 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5878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2021" y="2125266"/>
            <a:ext cx="639352" cy="6393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65684" y="1628179"/>
            <a:ext cx="35876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What</a:t>
            </a:r>
            <a:r>
              <a:rPr lang="zh-CN" altLang="en-US" sz="1350" dirty="0"/>
              <a:t> </a:t>
            </a:r>
            <a:r>
              <a:rPr lang="en-US" altLang="zh-CN" sz="1350" dirty="0"/>
              <a:t>will</a:t>
            </a:r>
            <a:r>
              <a:rPr lang="zh-CN" altLang="en-US" sz="1350" dirty="0"/>
              <a:t> </a:t>
            </a:r>
            <a:r>
              <a:rPr lang="en-US" altLang="zh-CN" sz="1350" dirty="0"/>
              <a:t>Current</a:t>
            </a:r>
            <a:r>
              <a:rPr lang="zh-CN" altLang="en-US" sz="1350" dirty="0"/>
              <a:t> </a:t>
            </a:r>
            <a:r>
              <a:rPr lang="en-US" altLang="zh-CN" sz="1350" dirty="0" err="1"/>
              <a:t>Chatbot</a:t>
            </a:r>
            <a:r>
              <a:rPr lang="zh-CN" altLang="en-US" sz="1350" dirty="0"/>
              <a:t> </a:t>
            </a:r>
            <a:r>
              <a:rPr lang="en-US" altLang="zh-CN" sz="1350" dirty="0"/>
              <a:t>Systems</a:t>
            </a:r>
            <a:r>
              <a:rPr lang="zh-CN" altLang="en-US" sz="1350" dirty="0"/>
              <a:t> </a:t>
            </a:r>
            <a:r>
              <a:rPr lang="en-US" altLang="zh-CN" sz="1350" dirty="0"/>
              <a:t>Do</a:t>
            </a:r>
            <a:r>
              <a:rPr lang="zh-CN" altLang="en-US" sz="1350" dirty="0"/>
              <a:t> </a:t>
            </a:r>
            <a:r>
              <a:rPr lang="en-US" altLang="zh-CN" sz="1350" dirty="0"/>
              <a:t>?</a:t>
            </a:r>
            <a:endParaRPr lang="en-US" sz="13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81" y="2764618"/>
            <a:ext cx="944238" cy="16192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88822" y="3345679"/>
            <a:ext cx="19434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350" dirty="0">
                <a:latin typeface="Palatino Linotype" panose="02040502050505030304" pitchFamily="18" charset="0"/>
              </a:rPr>
              <a:t>How</a:t>
            </a:r>
            <a:r>
              <a:rPr lang="zh-CN" altLang="en-US" sz="1350" dirty="0">
                <a:latin typeface="Palatino Linotype" panose="02040502050505030304" pitchFamily="18" charset="0"/>
              </a:rPr>
              <a:t> </a:t>
            </a:r>
            <a:r>
              <a:rPr lang="en-US" altLang="zh-CN" sz="1350" dirty="0">
                <a:latin typeface="Palatino Linotype" panose="02040502050505030304" pitchFamily="18" charset="0"/>
              </a:rPr>
              <a:t>do</a:t>
            </a:r>
            <a:r>
              <a:rPr lang="zh-CN" altLang="en-US" sz="1350" dirty="0">
                <a:latin typeface="Palatino Linotype" panose="02040502050505030304" pitchFamily="18" charset="0"/>
              </a:rPr>
              <a:t> </a:t>
            </a:r>
            <a:r>
              <a:rPr lang="en-US" altLang="zh-CN" sz="1350" dirty="0">
                <a:latin typeface="Palatino Linotype" panose="02040502050505030304" pitchFamily="18" charset="0"/>
              </a:rPr>
              <a:t>you</a:t>
            </a:r>
            <a:r>
              <a:rPr lang="zh-CN" altLang="en-US" sz="1350" dirty="0">
                <a:latin typeface="Palatino Linotype" panose="02040502050505030304" pitchFamily="18" charset="0"/>
              </a:rPr>
              <a:t> </a:t>
            </a:r>
            <a:r>
              <a:rPr lang="en-US" altLang="zh-CN" sz="1350" dirty="0">
                <a:latin typeface="Palatino Linotype" panose="02040502050505030304" pitchFamily="18" charset="0"/>
              </a:rPr>
              <a:t>like</a:t>
            </a:r>
            <a:r>
              <a:rPr lang="zh-CN" altLang="en-US" sz="1350" dirty="0">
                <a:latin typeface="Palatino Linotype" panose="02040502050505030304" pitchFamily="18" charset="0"/>
              </a:rPr>
              <a:t> </a:t>
            </a:r>
            <a:r>
              <a:rPr lang="en-US" altLang="zh-CN" sz="1350" dirty="0">
                <a:solidFill>
                  <a:srgbClr val="C00000"/>
                </a:solidFill>
              </a:rPr>
              <a:t>UNK</a:t>
            </a:r>
            <a:r>
              <a:rPr lang="zh-CN" altLang="en-US" sz="1350" dirty="0">
                <a:solidFill>
                  <a:srgbClr val="C00000"/>
                </a:solidFill>
              </a:rPr>
              <a:t> </a:t>
            </a:r>
            <a:r>
              <a:rPr lang="en-US" altLang="zh-CN" sz="1350" dirty="0"/>
              <a:t>?</a:t>
            </a:r>
            <a:endParaRPr lang="en-US" sz="1350" dirty="0">
              <a:latin typeface="Palatino Linotype" panose="0204050205050503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302876" y="3629438"/>
            <a:ext cx="0" cy="399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2509694" y="4208282"/>
            <a:ext cx="495803" cy="230798"/>
            <a:chOff x="10932478" y="5411937"/>
            <a:chExt cx="661071" cy="307731"/>
          </a:xfrm>
        </p:grpSpPr>
        <p:sp>
          <p:nvSpPr>
            <p:cNvPr id="16" name="Rectangle 15"/>
            <p:cNvSpPr/>
            <p:nvPr/>
          </p:nvSpPr>
          <p:spPr>
            <a:xfrm>
              <a:off x="10932478" y="5411937"/>
              <a:ext cx="661071" cy="3077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2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11034244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8" name="Oval 17"/>
            <p:cNvSpPr/>
            <p:nvPr/>
          </p:nvSpPr>
          <p:spPr>
            <a:xfrm>
              <a:off x="11170932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19" name="Oval 18"/>
            <p:cNvSpPr/>
            <p:nvPr/>
          </p:nvSpPr>
          <p:spPr>
            <a:xfrm>
              <a:off x="11307620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0" name="Oval 19"/>
            <p:cNvSpPr/>
            <p:nvPr/>
          </p:nvSpPr>
          <p:spPr>
            <a:xfrm>
              <a:off x="11444309" y="5526107"/>
              <a:ext cx="84842" cy="84842"/>
            </a:xfrm>
            <a:prstGeom prst="ellipse">
              <a:avLst/>
            </a:prstGeom>
            <a:gradFill>
              <a:gsLst>
                <a:gs pos="0">
                  <a:srgbClr val="C00000"/>
                </a:gs>
                <a:gs pos="100000">
                  <a:srgbClr val="C00000"/>
                </a:gs>
              </a:gsLst>
            </a:gra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822866" y="4610299"/>
            <a:ext cx="95083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/>
              <a:t>softmax</a:t>
            </a:r>
            <a:endParaRPr lang="en-US" sz="1350" dirty="0"/>
          </a:p>
        </p:txBody>
      </p:sp>
      <p:sp>
        <p:nvSpPr>
          <p:cNvPr id="22" name="Rectangle 21"/>
          <p:cNvSpPr/>
          <p:nvPr/>
        </p:nvSpPr>
        <p:spPr>
          <a:xfrm>
            <a:off x="3772800" y="4836959"/>
            <a:ext cx="495803" cy="23141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835111" y="4926911"/>
            <a:ext cx="371180" cy="63632"/>
            <a:chOff x="2375398" y="5125821"/>
            <a:chExt cx="494907" cy="84842"/>
          </a:xfrm>
        </p:grpSpPr>
        <p:sp>
          <p:nvSpPr>
            <p:cNvPr id="24" name="Oval 23"/>
            <p:cNvSpPr/>
            <p:nvPr/>
          </p:nvSpPr>
          <p:spPr>
            <a:xfrm>
              <a:off x="2375398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Oval 24"/>
            <p:cNvSpPr/>
            <p:nvPr/>
          </p:nvSpPr>
          <p:spPr>
            <a:xfrm>
              <a:off x="2512086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/>
            <p:cNvSpPr/>
            <p:nvPr/>
          </p:nvSpPr>
          <p:spPr>
            <a:xfrm>
              <a:off x="2648774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Oval 26"/>
            <p:cNvSpPr/>
            <p:nvPr/>
          </p:nvSpPr>
          <p:spPr>
            <a:xfrm>
              <a:off x="2785463" y="5125821"/>
              <a:ext cx="84842" cy="8484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391507" y="4203620"/>
            <a:ext cx="12199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Forward</a:t>
            </a:r>
            <a:r>
              <a:rPr lang="zh-CN" altLang="en-US" sz="1350" dirty="0"/>
              <a:t> </a:t>
            </a:r>
            <a:r>
              <a:rPr lang="en-US" altLang="zh-CN" sz="1350" dirty="0"/>
              <a:t>Backward</a:t>
            </a:r>
            <a:endParaRPr lang="en-US" sz="1350" dirty="0"/>
          </a:p>
        </p:txBody>
      </p:sp>
      <p:sp>
        <p:nvSpPr>
          <p:cNvPr id="29" name="Bulle rectangulaire 17"/>
          <p:cNvSpPr/>
          <p:nvPr/>
        </p:nvSpPr>
        <p:spPr>
          <a:xfrm flipH="1">
            <a:off x="5380072" y="3596848"/>
            <a:ext cx="1978572" cy="377331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I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hate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him.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He’s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such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a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jerk.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411369" y="3821167"/>
            <a:ext cx="854315" cy="7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08988" y="3482409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"/>
              <a:t>output</a:t>
            </a:r>
            <a:r>
              <a:rPr lang="zh-CN" altLang="en-US" sz="1350" dirty="0"/>
              <a:t> </a:t>
            </a:r>
            <a:endParaRPr lang="en-US" sz="1350" dirty="0"/>
          </a:p>
        </p:txBody>
      </p:sp>
      <p:sp>
        <p:nvSpPr>
          <p:cNvPr id="30" name="Bulle rectangulaire 18"/>
          <p:cNvSpPr/>
          <p:nvPr/>
        </p:nvSpPr>
        <p:spPr>
          <a:xfrm flipH="1">
            <a:off x="1859386" y="2317979"/>
            <a:ext cx="2554959" cy="288844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Hom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Tanks?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668064" y="352748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smtClean="0">
                <a:solidFill>
                  <a:srgbClr val="FF0000"/>
                </a:solidFill>
              </a:rPr>
              <a:t>A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bot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can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improve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by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i="1" dirty="0" smtClean="0">
                <a:solidFill>
                  <a:srgbClr val="FF0000"/>
                </a:solidFill>
              </a:rPr>
              <a:t>asking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questions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3004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2021" y="2125266"/>
            <a:ext cx="639352" cy="6393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65684" y="1628179"/>
            <a:ext cx="358768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What</a:t>
            </a:r>
            <a:r>
              <a:rPr lang="zh-CN" altLang="en-US" sz="1350" dirty="0"/>
              <a:t> </a:t>
            </a:r>
            <a:r>
              <a:rPr lang="en-US" altLang="zh-CN" sz="1350" dirty="0"/>
              <a:t>will</a:t>
            </a:r>
            <a:r>
              <a:rPr lang="zh-CN" altLang="en-US" sz="1350" dirty="0"/>
              <a:t> </a:t>
            </a:r>
            <a:r>
              <a:rPr lang="en-US" altLang="zh-CN" sz="1350" dirty="0"/>
              <a:t>Current</a:t>
            </a:r>
            <a:r>
              <a:rPr lang="zh-CN" altLang="en-US" sz="1350" dirty="0"/>
              <a:t> </a:t>
            </a:r>
            <a:r>
              <a:rPr lang="en-US" altLang="zh-CN" sz="1350" dirty="0" err="1"/>
              <a:t>Chatbot</a:t>
            </a:r>
            <a:r>
              <a:rPr lang="zh-CN" altLang="en-US" sz="1350" dirty="0"/>
              <a:t> </a:t>
            </a:r>
            <a:r>
              <a:rPr lang="en-US" altLang="zh-CN" sz="1350" dirty="0"/>
              <a:t>Systems</a:t>
            </a:r>
            <a:r>
              <a:rPr lang="zh-CN" altLang="en-US" sz="1350" dirty="0"/>
              <a:t> </a:t>
            </a:r>
            <a:r>
              <a:rPr lang="en-US" altLang="zh-CN" sz="1350" dirty="0"/>
              <a:t>Do</a:t>
            </a:r>
            <a:r>
              <a:rPr lang="zh-CN" altLang="en-US" sz="1350" dirty="0"/>
              <a:t> </a:t>
            </a:r>
            <a:r>
              <a:rPr lang="en-US" altLang="zh-CN" sz="1350" dirty="0"/>
              <a:t>?</a:t>
            </a:r>
            <a:endParaRPr lang="en-US" sz="1350" dirty="0"/>
          </a:p>
        </p:txBody>
      </p:sp>
      <p:sp>
        <p:nvSpPr>
          <p:cNvPr id="30" name="Bulle rectangulaire 17"/>
          <p:cNvSpPr/>
          <p:nvPr/>
        </p:nvSpPr>
        <p:spPr>
          <a:xfrm flipH="1">
            <a:off x="4619297" y="3596848"/>
            <a:ext cx="2739347" cy="405623"/>
          </a:xfrm>
          <a:prstGeom prst="wedgeRectCallout">
            <a:avLst>
              <a:gd name="adj1" fmla="val -56782"/>
              <a:gd name="adj2" fmla="val 26534"/>
            </a:avLst>
          </a:prstGeom>
          <a:solidFill>
            <a:srgbClr val="FFFF00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Searching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the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Web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“how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d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o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Hom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Tanks”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864" y="2986976"/>
            <a:ext cx="1371599" cy="1362378"/>
          </a:xfrm>
          <a:prstGeom prst="rect">
            <a:avLst/>
          </a:prstGeom>
        </p:spPr>
      </p:pic>
      <p:sp>
        <p:nvSpPr>
          <p:cNvPr id="32" name="Bulle rectangulaire 18"/>
          <p:cNvSpPr/>
          <p:nvPr/>
        </p:nvSpPr>
        <p:spPr>
          <a:xfrm flipH="1">
            <a:off x="1859386" y="2317979"/>
            <a:ext cx="2554959" cy="288844"/>
          </a:xfrm>
          <a:prstGeom prst="wedgeRectCallout">
            <a:avLst>
              <a:gd name="adj1" fmla="val 56885"/>
              <a:gd name="adj2" fmla="val 17086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How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do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you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like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 err="1">
                <a:solidFill>
                  <a:schemeClr val="tx1"/>
                </a:solidFill>
                <a:latin typeface="Palatino Linotype" panose="02040502050505030304" pitchFamily="18" charset="0"/>
              </a:rPr>
              <a:t>Hom</a:t>
            </a:r>
            <a:r>
              <a:rPr lang="zh-CN" altLang="en-US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050" dirty="0">
                <a:solidFill>
                  <a:schemeClr val="tx1"/>
                </a:solidFill>
                <a:latin typeface="Palatino Linotype" panose="02040502050505030304" pitchFamily="18" charset="0"/>
              </a:rPr>
              <a:t>Tanks?</a:t>
            </a:r>
            <a:endParaRPr lang="en-US" sz="105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29736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smtClean="0">
                <a:solidFill>
                  <a:srgbClr val="FF0000"/>
                </a:solidFill>
              </a:rPr>
              <a:t>A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bot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can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improve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by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i="1" dirty="0" smtClean="0">
                <a:solidFill>
                  <a:srgbClr val="FF0000"/>
                </a:solidFill>
              </a:rPr>
              <a:t>asking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questions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2967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17" y="765544"/>
            <a:ext cx="876122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i="1" dirty="0"/>
          </a:p>
          <a:p>
            <a:r>
              <a:rPr lang="en-US" i="1" dirty="0" smtClean="0"/>
              <a:t>We constructed new datasets based on </a:t>
            </a:r>
            <a:r>
              <a:rPr lang="en-US" i="1" dirty="0" err="1" smtClean="0"/>
              <a:t>MovieQA</a:t>
            </a:r>
            <a:r>
              <a:rPr lang="en-US" i="1" dirty="0" smtClean="0"/>
              <a:t> that identify 3 kinds of bot questions:</a:t>
            </a:r>
          </a:p>
          <a:p>
            <a:pPr marL="385763" indent="-385763">
              <a:buAutoNum type="arabicPeriod"/>
            </a:pPr>
            <a:endParaRPr lang="en-US" dirty="0" smtClean="0"/>
          </a:p>
          <a:p>
            <a:r>
              <a:rPr lang="en-US" dirty="0" smtClean="0">
                <a:solidFill>
                  <a:srgbClr val="92D050"/>
                </a:solidFill>
              </a:rPr>
              <a:t>Teacher question:   “What is Tom Hanks in?”</a:t>
            </a:r>
            <a:endParaRPr lang="en-US" dirty="0">
              <a:solidFill>
                <a:srgbClr val="92D050"/>
              </a:solidFill>
            </a:endParaRPr>
          </a:p>
          <a:p>
            <a:pPr marL="385763" indent="-385763">
              <a:buAutoNum type="arabicPeriod"/>
            </a:pPr>
            <a:endParaRPr lang="en-US" dirty="0" smtClean="0"/>
          </a:p>
          <a:p>
            <a:r>
              <a:rPr lang="en-US" b="1" dirty="0" smtClean="0"/>
              <a:t>1. Text </a:t>
            </a:r>
            <a:r>
              <a:rPr lang="en-US" b="1" dirty="0"/>
              <a:t>Clarification </a:t>
            </a:r>
            <a:r>
              <a:rPr lang="en-US" dirty="0"/>
              <a:t>- query how </a:t>
            </a:r>
            <a:r>
              <a:rPr lang="en-US" dirty="0" smtClean="0"/>
              <a:t>to interpret </a:t>
            </a:r>
            <a:r>
              <a:rPr lang="en-US" dirty="0"/>
              <a:t>text of </a:t>
            </a:r>
            <a:r>
              <a:rPr lang="en-US" dirty="0" smtClean="0"/>
              <a:t>teacher</a:t>
            </a:r>
          </a:p>
          <a:p>
            <a:r>
              <a:rPr lang="en-US" i="1" dirty="0" smtClean="0"/>
              <a:t>	e.g.  What do you mean? / Do you mean which movie did Tom Hanks star in?</a:t>
            </a:r>
            <a:endParaRPr lang="en-US" i="1" dirty="0"/>
          </a:p>
          <a:p>
            <a:pPr marL="385763" indent="-385763">
              <a:buAutoNum type="arabicPeriod"/>
            </a:pPr>
            <a:endParaRPr lang="en-US" dirty="0" smtClean="0"/>
          </a:p>
          <a:p>
            <a:r>
              <a:rPr lang="en-US" b="1" dirty="0" smtClean="0"/>
              <a:t>2. Knowledge </a:t>
            </a:r>
            <a:r>
              <a:rPr lang="en-US" b="1" dirty="0"/>
              <a:t>Operation </a:t>
            </a:r>
            <a:r>
              <a:rPr lang="en-US" dirty="0"/>
              <a:t>- query how to perform reasoning steps necessary to answer </a:t>
            </a:r>
            <a:endParaRPr lang="en-US" dirty="0" smtClean="0"/>
          </a:p>
          <a:p>
            <a:r>
              <a:rPr lang="en-US" i="1" dirty="0" smtClean="0"/>
              <a:t>	e.g</a:t>
            </a:r>
            <a:r>
              <a:rPr lang="en-US" i="1" dirty="0"/>
              <a:t>.  </a:t>
            </a:r>
            <a:r>
              <a:rPr lang="en-US" i="1" dirty="0" smtClean="0"/>
              <a:t>Does it have something to do with Tom Hanks starring in Forrest Gump?</a:t>
            </a:r>
            <a:endParaRPr lang="en-US" i="1" dirty="0"/>
          </a:p>
          <a:p>
            <a:pPr marL="385763" indent="-385763">
              <a:buAutoNum type="arabicPeriod"/>
            </a:pPr>
            <a:endParaRPr lang="en-US" dirty="0"/>
          </a:p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 Knowledge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Acquisition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/>
              <a:t>query to gain missing knowledge necessary to </a:t>
            </a:r>
            <a:r>
              <a:rPr lang="en-US" dirty="0" smtClean="0"/>
              <a:t>answer</a:t>
            </a:r>
          </a:p>
          <a:p>
            <a:r>
              <a:rPr lang="en-US" i="1" dirty="0" smtClean="0"/>
              <a:t>	e.g. I don’t know, what did he star in?</a:t>
            </a:r>
            <a:endParaRPr lang="en-US" i="1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rgbClr val="92D050"/>
                </a:solidFill>
              </a:rPr>
              <a:t>We construct datasets with episodes of dialog:</a:t>
            </a:r>
          </a:p>
          <a:p>
            <a:r>
              <a:rPr lang="en-US" dirty="0">
                <a:solidFill>
                  <a:srgbClr val="92D050"/>
                </a:solidFill>
              </a:rPr>
              <a:t>	</a:t>
            </a:r>
            <a:r>
              <a:rPr lang="en-US" dirty="0" smtClean="0">
                <a:solidFill>
                  <a:srgbClr val="92D050"/>
                </a:solidFill>
              </a:rPr>
              <a:t>the bot can ask question (AQ) at first </a:t>
            </a:r>
          </a:p>
          <a:p>
            <a:r>
              <a:rPr lang="en-US" dirty="0">
                <a:solidFill>
                  <a:srgbClr val="92D050"/>
                </a:solidFill>
              </a:rPr>
              <a:t>	</a:t>
            </a:r>
            <a:r>
              <a:rPr lang="en-US" dirty="0" smtClean="0">
                <a:solidFill>
                  <a:srgbClr val="92D050"/>
                </a:solidFill>
              </a:rPr>
              <a:t>we evaluate the bot on QA at the end of the episode</a:t>
            </a:r>
          </a:p>
          <a:p>
            <a:endParaRPr lang="en-US" dirty="0"/>
          </a:p>
          <a:p>
            <a:r>
              <a:rPr lang="en-US" dirty="0" smtClean="0"/>
              <a:t>		</a:t>
            </a:r>
            <a:r>
              <a:rPr lang="en-US" dirty="0" smtClean="0">
                <a:solidFill>
                  <a:srgbClr val="00B0F0"/>
                </a:solidFill>
              </a:rPr>
              <a:t>datasets available at http://</a:t>
            </a:r>
            <a:r>
              <a:rPr lang="en-US" dirty="0" err="1" smtClean="0">
                <a:solidFill>
                  <a:srgbClr val="00B0F0"/>
                </a:solidFill>
              </a:rPr>
              <a:t>fb.ai</a:t>
            </a:r>
            <a:r>
              <a:rPr lang="en-US" dirty="0" smtClean="0">
                <a:solidFill>
                  <a:srgbClr val="00B0F0"/>
                </a:solidFill>
              </a:rPr>
              <a:t>/</a:t>
            </a:r>
            <a:r>
              <a:rPr lang="en-US" dirty="0" err="1" smtClean="0">
                <a:solidFill>
                  <a:srgbClr val="00B0F0"/>
                </a:solidFill>
              </a:rPr>
              <a:t>babi</a:t>
            </a:r>
            <a:endParaRPr lang="en-US" dirty="0" smtClean="0">
              <a:solidFill>
                <a:srgbClr val="00B0F0"/>
              </a:solidFill>
            </a:endParaRPr>
          </a:p>
          <a:p>
            <a:pPr marL="385763" indent="-385763">
              <a:buAutoNum type="arabicPeriod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85763" indent="-385763">
              <a:buAutoNum type="arabicPeriod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9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6275" y="1146451"/>
            <a:ext cx="4600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Training</a:t>
            </a:r>
            <a:endParaRPr lang="en-US" sz="2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828801"/>
            <a:ext cx="2295525" cy="18280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595856"/>
            <a:ext cx="3305175" cy="25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8146" y="2468227"/>
            <a:ext cx="384804" cy="3848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3076227"/>
            <a:ext cx="3009900" cy="22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39" y="2944251"/>
            <a:ext cx="287219" cy="4925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3536176"/>
            <a:ext cx="2657475" cy="247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8146" y="3467599"/>
            <a:ext cx="384804" cy="3848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598" y="1378256"/>
            <a:ext cx="3876675" cy="8667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79648" y="4015174"/>
            <a:ext cx="30765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350" dirty="0"/>
              <a:t>…  Other questions/ Other answers</a:t>
            </a:r>
            <a:endParaRPr lang="en-US" sz="13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4494173"/>
            <a:ext cx="3305175" cy="257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0046" y="4366544"/>
            <a:ext cx="384804" cy="3848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39" y="4873363"/>
            <a:ext cx="287219" cy="4925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4973172"/>
            <a:ext cx="1438275" cy="27622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038600" y="1329398"/>
            <a:ext cx="4581525" cy="3543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1737362" y="3946741"/>
            <a:ext cx="17811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Input </a:t>
            </a:r>
            <a:endParaRPr lang="en-US" sz="27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777488" y="4153674"/>
            <a:ext cx="11087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21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6275" y="1146451"/>
            <a:ext cx="4600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Training</a:t>
            </a:r>
            <a:endParaRPr lang="en-US" sz="2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828801"/>
            <a:ext cx="2295525" cy="18280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595856"/>
            <a:ext cx="3305175" cy="25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8146" y="2468227"/>
            <a:ext cx="384804" cy="3848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3076227"/>
            <a:ext cx="3009900" cy="22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39" y="2944251"/>
            <a:ext cx="287219" cy="4925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3536176"/>
            <a:ext cx="2657475" cy="247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8146" y="3467599"/>
            <a:ext cx="384804" cy="3848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598" y="1378256"/>
            <a:ext cx="3876675" cy="8667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79648" y="4015174"/>
            <a:ext cx="30765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350" dirty="0"/>
              <a:t>…  Other questions/ Other answers</a:t>
            </a:r>
            <a:endParaRPr lang="en-US" sz="13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4494173"/>
            <a:ext cx="3305175" cy="257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0046" y="4366544"/>
            <a:ext cx="384804" cy="3848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39" y="4873363"/>
            <a:ext cx="287219" cy="4925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4973172"/>
            <a:ext cx="1438275" cy="27622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038600" y="1329398"/>
            <a:ext cx="4581525" cy="3543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1737362" y="3946741"/>
            <a:ext cx="17811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Input </a:t>
            </a:r>
            <a:endParaRPr lang="en-US" sz="27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777488" y="4153674"/>
            <a:ext cx="11087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216938" y="4366544"/>
            <a:ext cx="4039335" cy="4475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6275" y="4873361"/>
            <a:ext cx="234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teacher’s</a:t>
            </a:r>
            <a:r>
              <a:rPr lang="zh-CN" altLang="en-US" b="1" dirty="0"/>
              <a:t> </a:t>
            </a:r>
            <a:r>
              <a:rPr lang="en-US" altLang="zh-CN" b="1" dirty="0"/>
              <a:t>question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070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6275" y="1146451"/>
            <a:ext cx="4600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Training</a:t>
            </a:r>
            <a:endParaRPr lang="en-US" sz="2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828801"/>
            <a:ext cx="2295525" cy="18280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595856"/>
            <a:ext cx="3305175" cy="25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8146" y="2468227"/>
            <a:ext cx="384804" cy="3848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3076227"/>
            <a:ext cx="3009900" cy="22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39" y="2944251"/>
            <a:ext cx="287219" cy="4925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3536176"/>
            <a:ext cx="2657475" cy="247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8146" y="3467599"/>
            <a:ext cx="384804" cy="3848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598" y="1378256"/>
            <a:ext cx="3876675" cy="8667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79648" y="4015174"/>
            <a:ext cx="30765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350" dirty="0"/>
              <a:t>…  Other questions/ Other answers</a:t>
            </a:r>
            <a:endParaRPr lang="en-US" sz="13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4494173"/>
            <a:ext cx="3305175" cy="257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0046" y="4366544"/>
            <a:ext cx="384804" cy="3848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39" y="4873363"/>
            <a:ext cx="287219" cy="4925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4973172"/>
            <a:ext cx="1438275" cy="27622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038600" y="1329398"/>
            <a:ext cx="4581525" cy="3543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1737362" y="3946741"/>
            <a:ext cx="17811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Input </a:t>
            </a:r>
            <a:endParaRPr lang="en-US" sz="27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777488" y="4153674"/>
            <a:ext cx="11087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130046" y="2409548"/>
            <a:ext cx="4311529" cy="19626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6275" y="4873361"/>
            <a:ext cx="234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Dialogue</a:t>
            </a:r>
            <a:r>
              <a:rPr lang="zh-CN" altLang="en-US" b="1" dirty="0"/>
              <a:t> </a:t>
            </a:r>
            <a:r>
              <a:rPr lang="en-US" altLang="zh-CN" b="1" dirty="0"/>
              <a:t>History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629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6275" y="1146451"/>
            <a:ext cx="4600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Training</a:t>
            </a:r>
            <a:endParaRPr lang="en-US" sz="2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828801"/>
            <a:ext cx="2295525" cy="18280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595856"/>
            <a:ext cx="3305175" cy="25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8146" y="2468227"/>
            <a:ext cx="384804" cy="3848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3076227"/>
            <a:ext cx="3009900" cy="22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39" y="2944251"/>
            <a:ext cx="287219" cy="4925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3536176"/>
            <a:ext cx="2657475" cy="247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8146" y="3467599"/>
            <a:ext cx="384804" cy="3848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598" y="1378256"/>
            <a:ext cx="3876675" cy="8667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79648" y="4015174"/>
            <a:ext cx="30765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350" dirty="0"/>
              <a:t>…  Other questions/ Other answers</a:t>
            </a:r>
            <a:endParaRPr lang="en-US" sz="13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4494173"/>
            <a:ext cx="3305175" cy="257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0046" y="4366544"/>
            <a:ext cx="384804" cy="3848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39" y="4873363"/>
            <a:ext cx="287219" cy="4925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4973172"/>
            <a:ext cx="1438275" cy="27622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038600" y="1329398"/>
            <a:ext cx="4581525" cy="3543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1737362" y="3946741"/>
            <a:ext cx="17811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Input </a:t>
            </a:r>
            <a:endParaRPr lang="en-US" sz="27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777488" y="4153674"/>
            <a:ext cx="11087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130046" y="1359672"/>
            <a:ext cx="4299410" cy="9969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6275" y="4873361"/>
            <a:ext cx="234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KB</a:t>
            </a:r>
            <a:r>
              <a:rPr lang="zh-CN" altLang="en-US" b="1" dirty="0"/>
              <a:t> </a:t>
            </a:r>
            <a:r>
              <a:rPr lang="en-US" altLang="zh-CN" b="1" dirty="0"/>
              <a:t>facts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04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6275" y="1146451"/>
            <a:ext cx="4600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Training</a:t>
            </a:r>
            <a:endParaRPr lang="en-US" sz="2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828801"/>
            <a:ext cx="2295525" cy="18280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595856"/>
            <a:ext cx="3305175" cy="25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8146" y="2468227"/>
            <a:ext cx="384804" cy="3848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3076227"/>
            <a:ext cx="3009900" cy="22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39" y="2944251"/>
            <a:ext cx="287219" cy="4925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3536176"/>
            <a:ext cx="2657475" cy="247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8146" y="3467599"/>
            <a:ext cx="384804" cy="3848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598" y="1378256"/>
            <a:ext cx="3876675" cy="8667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79648" y="4015174"/>
            <a:ext cx="30765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350" dirty="0"/>
              <a:t>…  Other questions/ Other answers</a:t>
            </a:r>
            <a:endParaRPr lang="en-US" sz="13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4494173"/>
            <a:ext cx="3305175" cy="257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0046" y="4366544"/>
            <a:ext cx="384804" cy="3848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39" y="4873363"/>
            <a:ext cx="287219" cy="4925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4973172"/>
            <a:ext cx="1438275" cy="27622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038600" y="1329398"/>
            <a:ext cx="4581525" cy="3543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1737362" y="3946741"/>
            <a:ext cx="17811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Input </a:t>
            </a:r>
            <a:endParaRPr lang="en-US" sz="27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777488" y="4153674"/>
            <a:ext cx="11087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031935" y="4886728"/>
            <a:ext cx="2235515" cy="5382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TextBox 23"/>
          <p:cNvSpPr txBox="1"/>
          <p:nvPr/>
        </p:nvSpPr>
        <p:spPr>
          <a:xfrm>
            <a:off x="1754510" y="4868911"/>
            <a:ext cx="17811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Output </a:t>
            </a:r>
            <a:endParaRPr lang="en-US" sz="27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857500" y="5155848"/>
            <a:ext cx="1028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7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6275" y="1146451"/>
            <a:ext cx="4600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Training</a:t>
            </a:r>
            <a:endParaRPr lang="en-US" sz="2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" y="1828801"/>
            <a:ext cx="2295525" cy="18280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595856"/>
            <a:ext cx="3305175" cy="25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8146" y="2468227"/>
            <a:ext cx="384804" cy="3848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3076227"/>
            <a:ext cx="3009900" cy="22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39" y="2944251"/>
            <a:ext cx="287219" cy="4925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3536176"/>
            <a:ext cx="2657475" cy="247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8146" y="3467599"/>
            <a:ext cx="384804" cy="3848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598" y="1378256"/>
            <a:ext cx="3876675" cy="8667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79648" y="4015174"/>
            <a:ext cx="30765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350" dirty="0"/>
              <a:t>…  Other questions/ Other answers</a:t>
            </a:r>
            <a:endParaRPr lang="en-US" sz="13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4494173"/>
            <a:ext cx="3305175" cy="257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0046" y="4366544"/>
            <a:ext cx="384804" cy="3848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39" y="4873363"/>
            <a:ext cx="287219" cy="4925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4973172"/>
            <a:ext cx="1438275" cy="27622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038600" y="1329398"/>
            <a:ext cx="4581525" cy="3543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1737362" y="3946741"/>
            <a:ext cx="17811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Input </a:t>
            </a:r>
            <a:endParaRPr lang="en-US" sz="27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777488" y="4153674"/>
            <a:ext cx="11087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031935" y="4886728"/>
            <a:ext cx="2235515" cy="5382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TextBox 23"/>
          <p:cNvSpPr txBox="1"/>
          <p:nvPr/>
        </p:nvSpPr>
        <p:spPr>
          <a:xfrm>
            <a:off x="1754510" y="4868911"/>
            <a:ext cx="17811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Output </a:t>
            </a:r>
            <a:endParaRPr lang="en-US" sz="27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857500" y="5155848"/>
            <a:ext cx="1028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171700" y="4431489"/>
            <a:ext cx="9525" cy="5416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4343" y="4452175"/>
            <a:ext cx="145732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End-to-End Memory Networks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2502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6275" y="1146451"/>
            <a:ext cx="4600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Test </a:t>
            </a:r>
            <a:endParaRPr lang="en-US" sz="21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86" y="1783845"/>
            <a:ext cx="2605364" cy="17335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595856"/>
            <a:ext cx="3305175" cy="257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8146" y="2468227"/>
            <a:ext cx="384804" cy="38480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3076227"/>
            <a:ext cx="3009900" cy="228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939" y="2944251"/>
            <a:ext cx="287219" cy="49255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3536176"/>
            <a:ext cx="2657475" cy="2476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8146" y="3467599"/>
            <a:ext cx="384804" cy="38480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598" y="1378256"/>
            <a:ext cx="3876675" cy="86677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779648" y="4015174"/>
            <a:ext cx="30765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1350" dirty="0"/>
              <a:t>…  Other questions/ Other answers</a:t>
            </a:r>
            <a:endParaRPr lang="en-US" sz="135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0" y="4494173"/>
            <a:ext cx="3305175" cy="2571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0046" y="4366544"/>
            <a:ext cx="384804" cy="384804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4038600" y="1329398"/>
            <a:ext cx="4581525" cy="35439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777488" y="4153674"/>
            <a:ext cx="11087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737362" y="3946741"/>
            <a:ext cx="17811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Input </a:t>
            </a:r>
            <a:endParaRPr lang="en-US" sz="2700" dirty="0"/>
          </a:p>
        </p:txBody>
      </p:sp>
      <p:sp>
        <p:nvSpPr>
          <p:cNvPr id="42" name="TextBox 41"/>
          <p:cNvSpPr txBox="1"/>
          <p:nvPr/>
        </p:nvSpPr>
        <p:spPr>
          <a:xfrm>
            <a:off x="1754510" y="4868911"/>
            <a:ext cx="17811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Output </a:t>
            </a:r>
            <a:endParaRPr lang="en-US" sz="27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857500" y="5155848"/>
            <a:ext cx="1028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839" y="4873363"/>
            <a:ext cx="287219" cy="492554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4031935" y="4886728"/>
            <a:ext cx="2235515" cy="5382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Box 3"/>
          <p:cNvSpPr txBox="1"/>
          <p:nvPr/>
        </p:nvSpPr>
        <p:spPr>
          <a:xfrm>
            <a:off x="4779648" y="5017348"/>
            <a:ext cx="10877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?????</a:t>
            </a: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01671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53" y="5529832"/>
            <a:ext cx="2955851" cy="50690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</a:t>
            </a:r>
            <a:r>
              <a:rPr lang="en-US" b="1" dirty="0" smtClean="0">
                <a:solidFill>
                  <a:srgbClr val="0070C0"/>
                </a:solidFill>
              </a:rPr>
              <a:t>anguage Grounded Robots</a:t>
            </a:r>
            <a:r>
              <a:rPr lang="en-US" b="1" dirty="0" smtClean="0"/>
              <a:t> </a:t>
            </a:r>
            <a:r>
              <a:rPr lang="en-US" i="1" dirty="0">
                <a:solidFill>
                  <a:srgbClr val="0070C0"/>
                </a:solidFill>
              </a:rPr>
              <a:t>need to</a:t>
            </a:r>
            <a:r>
              <a:rPr lang="en-US" dirty="0">
                <a:solidFill>
                  <a:srgbClr val="0070C0"/>
                </a:solidFill>
              </a:rPr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130" y="1610834"/>
            <a:ext cx="8872870" cy="524716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 </a:t>
            </a:r>
            <a:r>
              <a:rPr lang="en-US" sz="2400" dirty="0"/>
              <a:t>able to track the world state </a:t>
            </a:r>
            <a:r>
              <a:rPr lang="en-US" sz="2400" dirty="0" smtClean="0"/>
              <a:t>&amp; reason </a:t>
            </a:r>
            <a:r>
              <a:rPr lang="en-US" sz="2400" dirty="0" smtClean="0">
                <a:solidFill>
                  <a:srgbClr val="00B050"/>
                </a:solidFill>
              </a:rPr>
              <a:t>(people</a:t>
            </a:r>
            <a:r>
              <a:rPr lang="en-US" sz="2400" dirty="0">
                <a:solidFill>
                  <a:srgbClr val="00B050"/>
                </a:solidFill>
              </a:rPr>
              <a:t>, objects, things) </a:t>
            </a:r>
          </a:p>
          <a:p>
            <a:endParaRPr lang="en-US" sz="2400" dirty="0" smtClean="0"/>
          </a:p>
          <a:p>
            <a:r>
              <a:rPr lang="en-US" sz="2400" dirty="0" smtClean="0"/>
              <a:t>learn from language feedback </a:t>
            </a:r>
            <a:r>
              <a:rPr lang="en-US" sz="2400" dirty="0" smtClean="0">
                <a:solidFill>
                  <a:srgbClr val="00B050"/>
                </a:solidFill>
              </a:rPr>
              <a:t>(i.e. the things said to it)</a:t>
            </a:r>
          </a:p>
          <a:p>
            <a:endParaRPr lang="en-US" sz="2400" dirty="0" smtClean="0"/>
          </a:p>
          <a:p>
            <a:r>
              <a:rPr lang="en-US" sz="2400" dirty="0" smtClean="0"/>
              <a:t>learn from asking questions </a:t>
            </a:r>
            <a:r>
              <a:rPr lang="en-US" sz="2400" dirty="0" smtClean="0">
                <a:solidFill>
                  <a:srgbClr val="00B050"/>
                </a:solidFill>
              </a:rPr>
              <a:t>(which questions? when to ask?) </a:t>
            </a:r>
          </a:p>
          <a:p>
            <a:endParaRPr lang="en-US" sz="2400" dirty="0" smtClean="0"/>
          </a:p>
          <a:p>
            <a:r>
              <a:rPr lang="en-US" sz="2400" dirty="0" smtClean="0"/>
              <a:t>be bootstrapped from training data! </a:t>
            </a:r>
            <a:r>
              <a:rPr lang="en-US" sz="2400" dirty="0" smtClean="0">
                <a:solidFill>
                  <a:srgbClr val="00B050"/>
                </a:solidFill>
              </a:rPr>
              <a:t>(diverse &amp; lots of it?)</a:t>
            </a:r>
          </a:p>
          <a:p>
            <a:endParaRPr lang="en-US" sz="2400" dirty="0" smtClean="0"/>
          </a:p>
          <a:p>
            <a:r>
              <a:rPr lang="en-US" sz="2400" dirty="0" smtClean="0"/>
              <a:t>have </a:t>
            </a:r>
            <a:r>
              <a:rPr lang="en-US" sz="2400" dirty="0"/>
              <a:t>a unified learning </a:t>
            </a:r>
            <a:r>
              <a:rPr lang="en-US" sz="2400" dirty="0" smtClean="0"/>
              <a:t>system </a:t>
            </a:r>
            <a:r>
              <a:rPr lang="en-US" sz="2400" i="1" dirty="0">
                <a:solidFill>
                  <a:srgbClr val="FF0000"/>
                </a:solidFill>
              </a:rPr>
              <a:t>not a bunch of hard-coded </a:t>
            </a:r>
            <a:r>
              <a:rPr lang="en-US" sz="2400" i="1" dirty="0" smtClean="0">
                <a:solidFill>
                  <a:srgbClr val="FF0000"/>
                </a:solidFill>
              </a:rPr>
              <a:t>hacks</a:t>
            </a:r>
          </a:p>
        </p:txBody>
      </p:sp>
    </p:spTree>
    <p:extLst>
      <p:ext uri="{BB962C8B-B14F-4D97-AF65-F5344CB8AC3E}">
        <p14:creationId xmlns:p14="http://schemas.microsoft.com/office/powerpoint/2010/main" val="1994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9575" y="1232074"/>
            <a:ext cx="370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Reinforcement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 Setting</a:t>
            </a: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1819276"/>
            <a:ext cx="3590925" cy="24808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9700" y="4962525"/>
            <a:ext cx="29051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Shall</a:t>
            </a:r>
            <a:r>
              <a:rPr lang="zh-CN" altLang="en-US" sz="1350" dirty="0"/>
              <a:t> </a:t>
            </a:r>
            <a:r>
              <a:rPr lang="en-US" altLang="zh-CN" sz="1350" dirty="0"/>
              <a:t>I</a:t>
            </a:r>
            <a:r>
              <a:rPr lang="zh-CN" altLang="en-US" sz="1350" dirty="0"/>
              <a:t> </a:t>
            </a:r>
            <a:r>
              <a:rPr lang="en-US" altLang="zh-CN" sz="1350" dirty="0"/>
              <a:t>ask</a:t>
            </a:r>
            <a:r>
              <a:rPr lang="zh-CN" altLang="en-US" sz="1350" dirty="0"/>
              <a:t> </a:t>
            </a:r>
            <a:r>
              <a:rPr lang="en-US" altLang="zh-CN" sz="1350" dirty="0"/>
              <a:t>a</a:t>
            </a:r>
            <a:r>
              <a:rPr lang="zh-CN" altLang="en-US" sz="1350" dirty="0"/>
              <a:t> </a:t>
            </a:r>
            <a:r>
              <a:rPr lang="en-US" altLang="zh-CN" sz="1350" dirty="0"/>
              <a:t>question</a:t>
            </a:r>
            <a:r>
              <a:rPr lang="zh-CN" altLang="en-US" sz="1350" dirty="0"/>
              <a:t> </a:t>
            </a:r>
            <a:r>
              <a:rPr lang="en-US" altLang="zh-CN" sz="1350" dirty="0"/>
              <a:t>???</a:t>
            </a:r>
            <a:endParaRPr lang="en-US" sz="1350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485900" y="4419600"/>
            <a:ext cx="776288" cy="4762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29200" y="1733107"/>
            <a:ext cx="39021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consider an existing (pre-trained):</a:t>
            </a:r>
          </a:p>
          <a:p>
            <a:endParaRPr lang="en-US" dirty="0"/>
          </a:p>
          <a:p>
            <a:r>
              <a:rPr lang="en-US" dirty="0" smtClean="0"/>
              <a:t>Good, medium and poor student</a:t>
            </a:r>
          </a:p>
          <a:p>
            <a:endParaRPr lang="en-US" dirty="0"/>
          </a:p>
          <a:p>
            <a:r>
              <a:rPr lang="en-US" dirty="0" smtClean="0"/>
              <a:t>And then allow them to ask questions.</a:t>
            </a:r>
          </a:p>
          <a:p>
            <a:endParaRPr lang="en-US" dirty="0"/>
          </a:p>
          <a:p>
            <a:r>
              <a:rPr lang="en-US" dirty="0" smtClean="0"/>
              <a:t>There is a cost to asking.</a:t>
            </a:r>
          </a:p>
          <a:p>
            <a:endParaRPr lang="en-US" dirty="0"/>
          </a:p>
          <a:p>
            <a:r>
              <a:rPr lang="en-US" dirty="0" smtClean="0"/>
              <a:t>There is a reward for getting exam questions right.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914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87725" y="1703696"/>
            <a:ext cx="384804" cy="3848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6365" y="3218411"/>
            <a:ext cx="384804" cy="3848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65" y="3704509"/>
            <a:ext cx="336011" cy="5762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6365" y="4411715"/>
            <a:ext cx="384804" cy="384804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1917925" y="2189988"/>
            <a:ext cx="2076226" cy="5147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994151" y="2189989"/>
            <a:ext cx="2762250" cy="464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0798" y="3403401"/>
            <a:ext cx="384804" cy="3848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76830" y="1681138"/>
            <a:ext cx="427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Which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movvie</a:t>
            </a:r>
            <a:r>
              <a:rPr lang="en-US" b="1" dirty="0">
                <a:solidFill>
                  <a:srgbClr val="0070C0"/>
                </a:solidFill>
              </a:rPr>
              <a:t> did Tom Hanks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sttar</a:t>
            </a:r>
            <a:r>
              <a:rPr lang="en-US" b="1" dirty="0">
                <a:solidFill>
                  <a:srgbClr val="0070C0"/>
                </a:solidFill>
              </a:rPr>
              <a:t> in?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94663" y="2720540"/>
            <a:ext cx="254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do you mean?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71170" y="3242393"/>
            <a:ext cx="4279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 mean which film did Tom Hanks appear in.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94664" y="3846119"/>
            <a:ext cx="203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Forrest </a:t>
            </a:r>
            <a:r>
              <a:rPr lang="en-US" b="1" dirty="0">
                <a:solidFill>
                  <a:srgbClr val="C00000"/>
                </a:solidFill>
              </a:rPr>
              <a:t>Gump.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94664" y="4393504"/>
            <a:ext cx="203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That’s correct (+)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65" y="2576694"/>
            <a:ext cx="336011" cy="57623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765" y="2704755"/>
            <a:ext cx="336011" cy="57623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705602" y="3437888"/>
            <a:ext cx="203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That’s correct (</a:t>
            </a:r>
            <a:r>
              <a:rPr lang="en-US" altLang="zh-CN" b="1" dirty="0">
                <a:solidFill>
                  <a:srgbClr val="0070C0"/>
                </a:solidFill>
              </a:rPr>
              <a:t>+</a:t>
            </a:r>
            <a:r>
              <a:rPr lang="en-US" b="1" dirty="0">
                <a:solidFill>
                  <a:srgbClr val="0070C0"/>
                </a:solidFill>
              </a:rPr>
              <a:t>)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05602" y="286480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Forrest </a:t>
            </a:r>
            <a:r>
              <a:rPr lang="en-US" b="1" dirty="0">
                <a:solidFill>
                  <a:srgbClr val="C00000"/>
                </a:solidFill>
              </a:rPr>
              <a:t>Gump.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76829" y="2174204"/>
            <a:ext cx="48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AQ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587415" y="2136797"/>
            <a:ext cx="48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QA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922936" y="5053997"/>
            <a:ext cx="310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Reward: 1-CostAQ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6858755" y="4192368"/>
            <a:ext cx="172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Reward: </a:t>
            </a:r>
            <a:r>
              <a:rPr lang="en-US" altLang="zh-CN" b="1" dirty="0"/>
              <a:t>+</a:t>
            </a:r>
            <a:r>
              <a:rPr lang="en-US" b="1" dirty="0"/>
              <a:t>1</a:t>
            </a:r>
            <a:endParaRPr lang="en-US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09" y="4946849"/>
            <a:ext cx="5601498" cy="9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06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09575" y="1232074"/>
            <a:ext cx="370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Summary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results: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9981" y="1875995"/>
            <a:ext cx="7281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zh-CN" dirty="0" smtClean="0"/>
              <a:t>Question asking gives better bots at question answering </a:t>
            </a:r>
            <a:r>
              <a:rPr lang="en-US" altLang="zh-CN" i="1" dirty="0" smtClean="0"/>
              <a:t>than not asking</a:t>
            </a:r>
            <a:r>
              <a:rPr lang="en-US" altLang="zh-CN" dirty="0" smtClean="0"/>
              <a:t>!</a:t>
            </a:r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45" y="2519916"/>
            <a:ext cx="4784320" cy="39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3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09575" y="1232074"/>
            <a:ext cx="370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Summary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results: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2511" y="1842018"/>
            <a:ext cx="7281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Increased question asking cost decreases the chance of the student asking.</a:t>
            </a:r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student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ask</a:t>
            </a:r>
            <a:r>
              <a:rPr lang="zh-CN" altLang="en-US" dirty="0"/>
              <a:t> </a:t>
            </a:r>
            <a:r>
              <a:rPr lang="en-US" altLang="zh-CN" dirty="0" smtClean="0"/>
              <a:t>anyway.</a:t>
            </a:r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708" y="2728961"/>
            <a:ext cx="4653794" cy="390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48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09575" y="1232074"/>
            <a:ext cx="370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Summary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results: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5553" y="1783663"/>
            <a:ext cx="7281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</a:t>
            </a:r>
            <a:r>
              <a:rPr lang="en-US" dirty="0"/>
              <a:t>the probability of question-asking declines, the accuracy for poor and medium students drops. </a:t>
            </a:r>
            <a:endParaRPr lang="en-US" altLang="zh-C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83" y="2706993"/>
            <a:ext cx="4829233" cy="39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09575" y="1232074"/>
            <a:ext cx="370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Summary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results: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8829" y="1922162"/>
            <a:ext cx="7281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</a:t>
            </a:r>
            <a:r>
              <a:rPr lang="en-US" dirty="0"/>
              <a:t>the AQ cost increases gradually, good students will stop asking questions earlier than the medium and poor students.</a:t>
            </a:r>
            <a:endParaRPr lang="en-US" altLang="zh-C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89" y="2712336"/>
            <a:ext cx="4747290" cy="403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0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Language Grounded Robots</a:t>
            </a:r>
            <a:r>
              <a:rPr lang="en-US" b="1" dirty="0"/>
              <a:t> </a:t>
            </a:r>
            <a:r>
              <a:rPr lang="en-US" i="1" dirty="0">
                <a:solidFill>
                  <a:srgbClr val="0070C0"/>
                </a:solidFill>
              </a:rPr>
              <a:t>need to</a:t>
            </a:r>
            <a:r>
              <a:rPr lang="en-US" dirty="0">
                <a:solidFill>
                  <a:srgbClr val="0070C0"/>
                </a:solidFill>
              </a:rPr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130" y="1610834"/>
            <a:ext cx="8872870" cy="514084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 </a:t>
            </a:r>
            <a:r>
              <a:rPr lang="en-US" sz="2400" dirty="0"/>
              <a:t>able to track the world state </a:t>
            </a:r>
            <a:r>
              <a:rPr lang="en-US" sz="2400" dirty="0">
                <a:solidFill>
                  <a:srgbClr val="00B050"/>
                </a:solidFill>
              </a:rPr>
              <a:t>(people, objects, things) </a:t>
            </a:r>
            <a:endParaRPr lang="en-US" sz="2400" dirty="0" smtClean="0">
              <a:solidFill>
                <a:srgbClr val="00B050"/>
              </a:solidFill>
            </a:endParaRPr>
          </a:p>
          <a:p>
            <a:pPr lvl="1"/>
            <a:r>
              <a:rPr lang="en-US" sz="1800" dirty="0" smtClean="0">
                <a:hlinkClick r:id="rId2"/>
              </a:rPr>
              <a:t>Tracking the World State with Recurrent Entity Networks.</a:t>
            </a:r>
            <a:r>
              <a:rPr lang="en-US" sz="1800" dirty="0" smtClean="0"/>
              <a:t> </a:t>
            </a:r>
            <a:r>
              <a:rPr lang="en-US" sz="1800" dirty="0" err="1" smtClean="0"/>
              <a:t>Henaff</a:t>
            </a:r>
            <a:r>
              <a:rPr lang="en-US" sz="1800" dirty="0" smtClean="0"/>
              <a:t> et al., ICLR </a:t>
            </a:r>
            <a:r>
              <a:rPr lang="mr-IN" sz="1800" dirty="0" smtClean="0"/>
              <a:t>’</a:t>
            </a:r>
            <a:r>
              <a:rPr lang="en-US" sz="1800" dirty="0" smtClean="0"/>
              <a:t>17</a:t>
            </a:r>
          </a:p>
          <a:p>
            <a:pPr lvl="1"/>
            <a:endParaRPr lang="en-US" sz="1800" dirty="0" smtClean="0"/>
          </a:p>
          <a:p>
            <a:r>
              <a:rPr lang="en-US" sz="2400" dirty="0" smtClean="0"/>
              <a:t>learn from language feedback </a:t>
            </a:r>
            <a:r>
              <a:rPr lang="en-US" sz="2400" dirty="0" smtClean="0">
                <a:solidFill>
                  <a:srgbClr val="00B050"/>
                </a:solidFill>
              </a:rPr>
              <a:t>(i.e. the things said to it)</a:t>
            </a:r>
          </a:p>
          <a:p>
            <a:pPr lvl="1"/>
            <a:r>
              <a:rPr lang="en-US" sz="1800" u="sng" dirty="0">
                <a:hlinkClick r:id="rId3"/>
              </a:rPr>
              <a:t>Dialogue Learning With </a:t>
            </a:r>
            <a:r>
              <a:rPr lang="en-US" sz="1800" dirty="0" smtClean="0">
                <a:hlinkClick r:id="rId3"/>
              </a:rPr>
              <a:t>Human-in-the-Loop.</a:t>
            </a:r>
            <a:r>
              <a:rPr lang="en-US" sz="1800" dirty="0"/>
              <a:t> </a:t>
            </a:r>
            <a:r>
              <a:rPr lang="en-US" sz="1800" dirty="0" smtClean="0"/>
              <a:t>Li et al., ICLR ‘17.</a:t>
            </a:r>
          </a:p>
          <a:p>
            <a:pPr lvl="1"/>
            <a:endParaRPr lang="en-US" sz="1800" dirty="0" smtClean="0"/>
          </a:p>
          <a:p>
            <a:r>
              <a:rPr lang="en-US" sz="2400" dirty="0" smtClean="0"/>
              <a:t>learn from asking questions </a:t>
            </a:r>
            <a:r>
              <a:rPr lang="en-US" sz="2400" dirty="0" smtClean="0">
                <a:solidFill>
                  <a:srgbClr val="00B050"/>
                </a:solidFill>
              </a:rPr>
              <a:t>(which questions? when to ask?) </a:t>
            </a:r>
          </a:p>
          <a:p>
            <a:pPr lvl="1"/>
            <a:r>
              <a:rPr lang="en-US" sz="1800" dirty="0" smtClean="0">
                <a:hlinkClick r:id="rId4"/>
              </a:rPr>
              <a:t>Learning through Dialogue Interactions by Asking Questions.</a:t>
            </a:r>
            <a:r>
              <a:rPr lang="en-US" sz="1800" dirty="0" smtClean="0"/>
              <a:t> Li et al., ICLR ‘17.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be bootstrapped from training data!</a:t>
            </a:r>
            <a:r>
              <a:rPr lang="en-US" sz="2400" dirty="0" smtClean="0">
                <a:solidFill>
                  <a:srgbClr val="00B050"/>
                </a:solidFill>
              </a:rPr>
              <a:t> (diverse &amp; lots of it?)</a:t>
            </a:r>
          </a:p>
          <a:p>
            <a:r>
              <a:rPr lang="en-US" sz="2400" dirty="0" smtClean="0"/>
              <a:t>have </a:t>
            </a:r>
            <a:r>
              <a:rPr lang="en-US" sz="2400" dirty="0"/>
              <a:t>a unified learning </a:t>
            </a:r>
            <a:r>
              <a:rPr lang="en-US" sz="2400" dirty="0" smtClean="0"/>
              <a:t>system </a:t>
            </a:r>
            <a:r>
              <a:rPr lang="en-US" sz="2400" i="1" dirty="0">
                <a:solidFill>
                  <a:srgbClr val="FF0000"/>
                </a:solidFill>
              </a:rPr>
              <a:t>not a bunch of hard-coded </a:t>
            </a:r>
            <a:r>
              <a:rPr lang="en-US" sz="2400" i="1" dirty="0" smtClean="0">
                <a:solidFill>
                  <a:srgbClr val="FF0000"/>
                </a:solidFill>
              </a:rPr>
              <a:t>hacks</a:t>
            </a:r>
          </a:p>
          <a:p>
            <a:pPr lvl="1"/>
            <a:r>
              <a:rPr lang="en-US" sz="2000" dirty="0">
                <a:hlinkClick r:id="rId5"/>
              </a:rPr>
              <a:t>ParlAI: A Dialog Research Software Platform.</a:t>
            </a:r>
            <a:r>
              <a:rPr lang="en-US" sz="2000" dirty="0"/>
              <a:t> Miller et al., EMNLP ‘17</a:t>
            </a:r>
            <a:r>
              <a:rPr lang="en-US" sz="2000" dirty="0" smtClean="0"/>
              <a:t>.</a:t>
            </a:r>
            <a:endParaRPr lang="en-US" sz="2000" i="1" dirty="0" smtClean="0"/>
          </a:p>
          <a:p>
            <a:pPr lvl="1"/>
            <a:endParaRPr lang="en-US" sz="1600" i="1" dirty="0"/>
          </a:p>
        </p:txBody>
      </p:sp>
      <p:sp>
        <p:nvSpPr>
          <p:cNvPr id="4" name="Donut 3"/>
          <p:cNvSpPr/>
          <p:nvPr/>
        </p:nvSpPr>
        <p:spPr>
          <a:xfrm>
            <a:off x="-1424762" y="4233568"/>
            <a:ext cx="11812770" cy="2711302"/>
          </a:xfrm>
          <a:prstGeom prst="donut">
            <a:avLst/>
          </a:prstGeom>
          <a:solidFill>
            <a:srgbClr val="FF0000">
              <a:alpha val="64000"/>
            </a:srgbClr>
          </a:solidFill>
          <a:ln w="0" cmpd="dbl"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56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Language Grounded Robots</a:t>
            </a:r>
            <a:r>
              <a:rPr lang="en-US" b="1" dirty="0"/>
              <a:t> </a:t>
            </a:r>
            <a:r>
              <a:rPr lang="en-US" i="1" dirty="0">
                <a:solidFill>
                  <a:srgbClr val="0070C0"/>
                </a:solidFill>
              </a:rPr>
              <a:t>need to</a:t>
            </a:r>
            <a:r>
              <a:rPr lang="en-US" dirty="0">
                <a:solidFill>
                  <a:srgbClr val="0070C0"/>
                </a:solidFill>
              </a:rPr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130" y="1610834"/>
            <a:ext cx="8872870" cy="514084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 </a:t>
            </a:r>
            <a:r>
              <a:rPr lang="en-US" sz="2400" dirty="0"/>
              <a:t>able to track the world state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(people, objects, things) 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1800" dirty="0" smtClean="0">
                <a:hlinkClick r:id="rId2"/>
              </a:rPr>
              <a:t>Tracking the World State with Recurrent Entity Networks.</a:t>
            </a:r>
            <a:r>
              <a:rPr lang="en-US" sz="1800" dirty="0" smtClean="0"/>
              <a:t> </a:t>
            </a:r>
            <a:r>
              <a:rPr lang="en-US" sz="1800" dirty="0" err="1" smtClean="0"/>
              <a:t>Henaff</a:t>
            </a:r>
            <a:r>
              <a:rPr lang="en-US" sz="1800" dirty="0" smtClean="0"/>
              <a:t> et al., ICLR </a:t>
            </a:r>
            <a:r>
              <a:rPr lang="mr-IN" sz="1800" dirty="0" smtClean="0"/>
              <a:t>’</a:t>
            </a:r>
            <a:r>
              <a:rPr lang="en-US" sz="1800" dirty="0" smtClean="0"/>
              <a:t>17</a:t>
            </a:r>
          </a:p>
          <a:p>
            <a:pPr lvl="1"/>
            <a:endParaRPr lang="en-US" sz="1800" dirty="0" smtClean="0"/>
          </a:p>
          <a:p>
            <a:r>
              <a:rPr lang="en-US" sz="2400" dirty="0" smtClean="0"/>
              <a:t>learn from language feedback </a:t>
            </a:r>
            <a:r>
              <a:rPr lang="en-US" sz="2400" dirty="0" smtClean="0">
                <a:solidFill>
                  <a:srgbClr val="00B050"/>
                </a:solidFill>
              </a:rPr>
              <a:t>(i.e. the things said to it)</a:t>
            </a:r>
          </a:p>
          <a:p>
            <a:pPr lvl="1"/>
            <a:r>
              <a:rPr lang="en-US" sz="1800" u="sng" dirty="0">
                <a:hlinkClick r:id="rId3"/>
              </a:rPr>
              <a:t>Dialogue Learning With </a:t>
            </a:r>
            <a:r>
              <a:rPr lang="en-US" sz="1800" dirty="0" smtClean="0">
                <a:hlinkClick r:id="rId3"/>
              </a:rPr>
              <a:t>Human-in-the-Loop.</a:t>
            </a:r>
            <a:r>
              <a:rPr lang="en-US" sz="1800" dirty="0"/>
              <a:t> </a:t>
            </a:r>
            <a:r>
              <a:rPr lang="en-US" sz="1800" dirty="0" smtClean="0"/>
              <a:t>Li et al., ICLR ‘17.</a:t>
            </a:r>
          </a:p>
          <a:p>
            <a:pPr lvl="1"/>
            <a:endParaRPr lang="en-US" sz="1800" dirty="0" smtClean="0"/>
          </a:p>
          <a:p>
            <a:r>
              <a:rPr lang="en-US" sz="2400" dirty="0" smtClean="0"/>
              <a:t>learn from asking questions </a:t>
            </a:r>
            <a:r>
              <a:rPr lang="en-US" sz="2400" dirty="0" smtClean="0">
                <a:solidFill>
                  <a:srgbClr val="00B050"/>
                </a:solidFill>
              </a:rPr>
              <a:t>(which questions? when to ask?) </a:t>
            </a:r>
          </a:p>
          <a:p>
            <a:pPr lvl="1"/>
            <a:r>
              <a:rPr lang="en-US" sz="1800" dirty="0" smtClean="0">
                <a:hlinkClick r:id="rId4"/>
              </a:rPr>
              <a:t>Learning through Dialogue Interactions by Asking Questions.</a:t>
            </a:r>
            <a:r>
              <a:rPr lang="en-US" sz="1800" dirty="0" smtClean="0"/>
              <a:t> Li et al., ICLR ‘17.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be bootstrapped from training data!</a:t>
            </a:r>
            <a:r>
              <a:rPr lang="en-US" sz="2400" dirty="0" smtClean="0">
                <a:solidFill>
                  <a:srgbClr val="00B050"/>
                </a:solidFill>
              </a:rPr>
              <a:t> (diverse &amp; lots of it?)</a:t>
            </a:r>
          </a:p>
          <a:p>
            <a:r>
              <a:rPr lang="en-US" sz="2400" dirty="0" smtClean="0"/>
              <a:t>have </a:t>
            </a:r>
            <a:r>
              <a:rPr lang="en-US" sz="2400" dirty="0"/>
              <a:t>a unified learning </a:t>
            </a:r>
            <a:r>
              <a:rPr lang="en-US" sz="2400" dirty="0" smtClean="0"/>
              <a:t>system </a:t>
            </a:r>
            <a:r>
              <a:rPr lang="en-US" sz="2400" i="1" dirty="0">
                <a:solidFill>
                  <a:srgbClr val="FF0000"/>
                </a:solidFill>
              </a:rPr>
              <a:t>not a bunch of hard-coded </a:t>
            </a:r>
            <a:r>
              <a:rPr lang="en-US" sz="2400" i="1" dirty="0" smtClean="0">
                <a:solidFill>
                  <a:srgbClr val="FF0000"/>
                </a:solidFill>
              </a:rPr>
              <a:t>hacks</a:t>
            </a:r>
          </a:p>
          <a:p>
            <a:pPr lvl="1"/>
            <a:r>
              <a:rPr lang="en-US" sz="2000" dirty="0">
                <a:hlinkClick r:id="rId5"/>
              </a:rPr>
              <a:t>ParlAI: A Dialog Research Software Platform.</a:t>
            </a:r>
            <a:r>
              <a:rPr lang="en-US" sz="2000" dirty="0"/>
              <a:t> Miller et al., EMNLP ‘17</a:t>
            </a:r>
            <a:r>
              <a:rPr lang="en-US" sz="2000" dirty="0" smtClean="0"/>
              <a:t>.</a:t>
            </a:r>
            <a:endParaRPr lang="en-US" sz="2000" i="1" dirty="0" smtClean="0"/>
          </a:p>
          <a:p>
            <a:pPr lvl="1"/>
            <a:endParaRPr lang="en-US" sz="1600" i="1" dirty="0"/>
          </a:p>
        </p:txBody>
      </p:sp>
      <p:sp>
        <p:nvSpPr>
          <p:cNvPr id="4" name="Donut 3"/>
          <p:cNvSpPr/>
          <p:nvPr/>
        </p:nvSpPr>
        <p:spPr>
          <a:xfrm>
            <a:off x="-1424762" y="4233568"/>
            <a:ext cx="11812770" cy="2711302"/>
          </a:xfrm>
          <a:prstGeom prst="donut">
            <a:avLst/>
          </a:prstGeom>
          <a:solidFill>
            <a:srgbClr val="FF0000">
              <a:alpha val="64000"/>
            </a:srgbClr>
          </a:solidFill>
          <a:ln w="0" cmpd="dbl"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86269" y="2041451"/>
            <a:ext cx="6804838" cy="2677656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  </a:t>
            </a:r>
            <a:r>
              <a:rPr lang="en-US" sz="2800" b="1" dirty="0" smtClean="0">
                <a:solidFill>
                  <a:srgbClr val="FF0000"/>
                </a:solidFill>
              </a:rPr>
              <a:t>Each ingredient/paper presented so far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is a piece </a:t>
            </a:r>
            <a:r>
              <a:rPr lang="en-US" sz="2800" b="1" dirty="0">
                <a:solidFill>
                  <a:srgbClr val="FF0000"/>
                </a:solidFill>
              </a:rPr>
              <a:t>of work that 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may </a:t>
            </a:r>
            <a:r>
              <a:rPr lang="en-US" b="1" dirty="0" smtClean="0">
                <a:solidFill>
                  <a:srgbClr val="FF0000"/>
                </a:solidFill>
              </a:rPr>
              <a:t>(or may not)</a:t>
            </a:r>
            <a:r>
              <a:rPr lang="en-US" sz="2800" b="1" dirty="0" smtClean="0">
                <a:solidFill>
                  <a:srgbClr val="FF0000"/>
                </a:solidFill>
              </a:rPr>
              <a:t> be used/ cited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or influence</a:t>
            </a:r>
          </a:p>
          <a:p>
            <a:pPr algn="ctr"/>
            <a:r>
              <a:rPr lang="mr-IN" sz="2800" b="1" dirty="0" smtClean="0">
                <a:solidFill>
                  <a:srgbClr val="FF0000"/>
                </a:solidFill>
              </a:rPr>
              <a:t>…</a:t>
            </a:r>
            <a:r>
              <a:rPr lang="en-US" sz="2800" b="1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en-US" sz="2800" b="1" i="1" dirty="0">
                <a:solidFill>
                  <a:srgbClr val="FF0000"/>
                </a:solidFill>
              </a:rPr>
              <a:t>b</a:t>
            </a:r>
            <a:r>
              <a:rPr lang="en-US" sz="2800" b="1" i="1" dirty="0" smtClean="0">
                <a:solidFill>
                  <a:srgbClr val="FF0000"/>
                </a:solidFill>
              </a:rPr>
              <a:t>ut how do we put all this research together?</a:t>
            </a:r>
          </a:p>
        </p:txBody>
      </p:sp>
    </p:spTree>
    <p:extLst>
      <p:ext uri="{BB962C8B-B14F-4D97-AF65-F5344CB8AC3E}">
        <p14:creationId xmlns:p14="http://schemas.microsoft.com/office/powerpoint/2010/main" val="39051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smtClean="0"/>
              <a:t>Dialog for </a:t>
            </a:r>
            <a:r>
              <a:rPr lang="en-US" dirty="0"/>
              <a:t>NLP researchers?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190"/>
            <a:ext cx="8474149" cy="464642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The purpose of language is to </a:t>
            </a:r>
            <a:r>
              <a:rPr lang="en-US" dirty="0" smtClean="0">
                <a:solidFill>
                  <a:srgbClr val="00B050"/>
                </a:solidFill>
              </a:rPr>
              <a:t>use it to accomplish </a:t>
            </a:r>
            <a:r>
              <a:rPr lang="en-US" dirty="0">
                <a:solidFill>
                  <a:srgbClr val="00B050"/>
                </a:solidFill>
              </a:rPr>
              <a:t>communication </a:t>
            </a:r>
            <a:r>
              <a:rPr lang="en-US" dirty="0" smtClean="0">
                <a:solidFill>
                  <a:srgbClr val="00B050"/>
                </a:solidFill>
              </a:rPr>
              <a:t>goals.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Hence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smtClean="0">
                <a:solidFill>
                  <a:srgbClr val="00B050"/>
                </a:solidFill>
              </a:rPr>
              <a:t>solving dialog is a fundamental goal for NLP.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rgbClr val="0070C0"/>
                </a:solidFill>
              </a:rPr>
              <a:t>      Dialog can </a:t>
            </a:r>
            <a:r>
              <a:rPr lang="en-US" dirty="0">
                <a:solidFill>
                  <a:srgbClr val="0070C0"/>
                </a:solidFill>
              </a:rPr>
              <a:t>be seen as a single task (learning how to </a:t>
            </a:r>
            <a:r>
              <a:rPr lang="en-US" dirty="0" smtClean="0">
                <a:solidFill>
                  <a:srgbClr val="0070C0"/>
                </a:solidFill>
              </a:rPr>
              <a:t>talk)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70C0"/>
                </a:solidFill>
              </a:rPr>
              <a:t>or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0070C0"/>
                </a:solidFill>
              </a:rPr>
              <a:t>    as thousands </a:t>
            </a:r>
            <a:r>
              <a:rPr lang="en-US" dirty="0">
                <a:solidFill>
                  <a:srgbClr val="0070C0"/>
                </a:solidFill>
              </a:rPr>
              <a:t>of related tasks that require different </a:t>
            </a:r>
            <a:r>
              <a:rPr lang="en-US" dirty="0" smtClean="0">
                <a:solidFill>
                  <a:srgbClr val="0070C0"/>
                </a:solidFill>
              </a:rPr>
              <a:t>skills,</a:t>
            </a:r>
          </a:p>
          <a:p>
            <a:pPr marL="0" indent="0" algn="ctr">
              <a:buNone/>
            </a:pPr>
            <a:r>
              <a:rPr lang="en-US" i="1" dirty="0" smtClean="0">
                <a:solidFill>
                  <a:srgbClr val="0070C0"/>
                </a:solidFill>
              </a:rPr>
              <a:t>all </a:t>
            </a:r>
            <a:r>
              <a:rPr lang="en-US" i="1" dirty="0">
                <a:solidFill>
                  <a:srgbClr val="0070C0"/>
                </a:solidFill>
              </a:rPr>
              <a:t>using the same input and output </a:t>
            </a:r>
            <a:r>
              <a:rPr lang="en-US" i="1" dirty="0" smtClean="0">
                <a:solidFill>
                  <a:srgbClr val="0070C0"/>
                </a:solidFill>
              </a:rPr>
              <a:t>format</a:t>
            </a:r>
          </a:p>
          <a:p>
            <a:pPr marL="0" indent="0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E.g. the </a:t>
            </a:r>
            <a:r>
              <a:rPr lang="en-US" dirty="0">
                <a:solidFill>
                  <a:srgbClr val="FF0000"/>
                </a:solidFill>
              </a:rPr>
              <a:t>task of booking a restaurant, chatting about sports or the news, or answering factual or perceptually-grounded questions all fall under dialog</a:t>
            </a:r>
            <a:r>
              <a:rPr lang="en-US" dirty="0" smtClean="0">
                <a:solidFill>
                  <a:srgbClr val="FF0000"/>
                </a:solidFill>
              </a:rPr>
              <a:t>. </a:t>
            </a:r>
            <a:r>
              <a:rPr lang="mr-IN" dirty="0" smtClean="0">
                <a:solidFill>
                  <a:srgbClr val="FF0000"/>
                </a:solidFill>
              </a:rPr>
              <a:t>…</a:t>
            </a:r>
            <a:r>
              <a:rPr lang="en-US" dirty="0" smtClean="0">
                <a:solidFill>
                  <a:srgbClr val="FF0000"/>
                </a:solidFill>
              </a:rPr>
              <a:t>I could go on..  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nd almost anything can be posed as </a:t>
            </a:r>
            <a:r>
              <a:rPr lang="en-US" dirty="0" smtClean="0">
                <a:solidFill>
                  <a:srgbClr val="FF0000"/>
                </a:solidFill>
              </a:rPr>
              <a:t>QA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01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Intelligent Learners: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375784" cy="50710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Some things we require:</a:t>
            </a:r>
          </a:p>
          <a:p>
            <a:r>
              <a:rPr 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Memory</a:t>
            </a:r>
            <a:r>
              <a:rPr lang="en-US" dirty="0" smtClean="0"/>
              <a:t>:  </a:t>
            </a:r>
            <a:r>
              <a:rPr lang="en-US" i="1" dirty="0" smtClean="0"/>
              <a:t>long and short-term, knowledge</a:t>
            </a:r>
          </a:p>
          <a:p>
            <a:r>
              <a:rPr 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Reasoning</a:t>
            </a:r>
            <a:r>
              <a:rPr lang="en-US" dirty="0" smtClean="0"/>
              <a:t>: </a:t>
            </a:r>
            <a:r>
              <a:rPr lang="en-US" i="1" dirty="0" smtClean="0"/>
              <a:t>both logical and not</a:t>
            </a:r>
          </a:p>
          <a:p>
            <a:r>
              <a:rPr 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Indirect Supervision</a:t>
            </a:r>
            <a:r>
              <a:rPr lang="en-US" dirty="0" smtClean="0"/>
              <a:t>: </a:t>
            </a:r>
            <a:r>
              <a:rPr lang="en-US" i="1" dirty="0" smtClean="0"/>
              <a:t>no labels, almost no rewards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Composition</a:t>
            </a:r>
            <a:r>
              <a:rPr lang="en-US" dirty="0" smtClean="0">
                <a:solidFill>
                  <a:srgbClr val="C00000"/>
                </a:solidFill>
              </a:rPr>
              <a:t>: </a:t>
            </a:r>
            <a:r>
              <a:rPr lang="en-US" i="1" dirty="0" smtClean="0"/>
              <a:t>of learnt functions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b="1" dirty="0" smtClean="0">
                <a:solidFill>
                  <a:srgbClr val="C00000"/>
                </a:solidFill>
              </a:rPr>
              <a:t>Transfer</a:t>
            </a:r>
            <a:r>
              <a:rPr lang="en-US" dirty="0" smtClean="0">
                <a:solidFill>
                  <a:srgbClr val="C00000"/>
                </a:solidFill>
              </a:rPr>
              <a:t>: </a:t>
            </a:r>
            <a:r>
              <a:rPr lang="en-US" i="1" dirty="0" smtClean="0"/>
              <a:t>between tasks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Data Efficiency</a:t>
            </a:r>
            <a:r>
              <a:rPr lang="en-US" dirty="0" smtClean="0">
                <a:solidFill>
                  <a:srgbClr val="C00000"/>
                </a:solidFill>
              </a:rPr>
              <a:t>: </a:t>
            </a:r>
            <a:r>
              <a:rPr lang="en-US" i="1" dirty="0" smtClean="0"/>
              <a:t>most NNs are data hungry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b="1" dirty="0" smtClean="0">
                <a:solidFill>
                  <a:srgbClr val="C00000"/>
                </a:solidFill>
              </a:rPr>
              <a:t>Planning</a:t>
            </a:r>
            <a:r>
              <a:rPr lang="en-US" dirty="0" smtClean="0"/>
              <a:t>: </a:t>
            </a:r>
            <a:r>
              <a:rPr lang="en-US" i="1" dirty="0" smtClean="0"/>
              <a:t>long term goals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326524" y="1616139"/>
            <a:ext cx="7817475" cy="4770537"/>
          </a:xfrm>
          <a:prstGeom prst="rect">
            <a:avLst/>
          </a:prstGeom>
          <a:solidFill>
            <a:schemeClr val="bg1"/>
          </a:solidFill>
          <a:ln w="412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sz="2400" u="sng" dirty="0" smtClean="0">
                <a:solidFill>
                  <a:srgbClr val="C00000"/>
                </a:solidFill>
              </a:rPr>
              <a:t>Why </a:t>
            </a:r>
            <a:r>
              <a:rPr lang="en-US" sz="2400" u="sng" dirty="0" smtClean="0">
                <a:solidFill>
                  <a:srgbClr val="C00000"/>
                </a:solidFill>
              </a:rPr>
              <a:t>Dialogue for ML Researchers?: </a:t>
            </a:r>
            <a:endParaRPr lang="en-US" sz="2400" u="sng" dirty="0" smtClean="0">
              <a:solidFill>
                <a:srgbClr val="C00000"/>
              </a:solidFill>
            </a:endParaRPr>
          </a:p>
          <a:p>
            <a:endParaRPr lang="en-US" sz="2400" u="sng" dirty="0">
              <a:solidFill>
                <a:srgbClr val="C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Compared </a:t>
            </a:r>
            <a:r>
              <a:rPr lang="en-US" sz="2000" dirty="0"/>
              <a:t>to vision “perception” (e.g. words) is simpler.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But structure </a:t>
            </a:r>
            <a:r>
              <a:rPr lang="en-US" sz="2000" dirty="0"/>
              <a:t>(e.g. sentences) is still complex.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rgbClr val="00B050"/>
                </a:solidFill>
              </a:rPr>
              <a:t>Accesses </a:t>
            </a:r>
            <a:r>
              <a:rPr lang="en-US" sz="2000" dirty="0">
                <a:solidFill>
                  <a:srgbClr val="00B050"/>
                </a:solidFill>
              </a:rPr>
              <a:t>the </a:t>
            </a:r>
            <a:r>
              <a:rPr lang="en-US" sz="2000" b="1" dirty="0">
                <a:solidFill>
                  <a:srgbClr val="0070C0"/>
                </a:solidFill>
              </a:rPr>
              <a:t>reasoning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problem more directly.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rgbClr val="00B050"/>
                </a:solidFill>
              </a:rPr>
              <a:t>Clear </a:t>
            </a:r>
            <a:r>
              <a:rPr lang="en-US" sz="2000" dirty="0">
                <a:solidFill>
                  <a:srgbClr val="00B050"/>
                </a:solidFill>
              </a:rPr>
              <a:t>uses of </a:t>
            </a:r>
            <a:r>
              <a:rPr lang="en-US" sz="2000" b="1" dirty="0">
                <a:solidFill>
                  <a:srgbClr val="0070C0"/>
                </a:solidFill>
              </a:rPr>
              <a:t>memory, </a:t>
            </a:r>
            <a:r>
              <a:rPr lang="en-US" sz="2000" dirty="0">
                <a:solidFill>
                  <a:srgbClr val="00B050"/>
                </a:solidFill>
              </a:rPr>
              <a:t>e.g. past knowledge /conv. history. </a:t>
            </a:r>
          </a:p>
          <a:p>
            <a:pPr marL="285750" indent="-285750">
              <a:buFont typeface="Arial" charset="0"/>
              <a:buChar char="•"/>
            </a:pPr>
            <a:endParaRPr lang="en-US" sz="20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b="1" dirty="0" smtClean="0">
                <a:solidFill>
                  <a:srgbClr val="0070C0"/>
                </a:solidFill>
              </a:rPr>
              <a:t>Indirect </a:t>
            </a:r>
            <a:r>
              <a:rPr lang="en-US" sz="2000" b="1" dirty="0">
                <a:solidFill>
                  <a:srgbClr val="0070C0"/>
                </a:solidFill>
              </a:rPr>
              <a:t>supervision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00B050"/>
                </a:solidFill>
              </a:rPr>
              <a:t>from </a:t>
            </a:r>
            <a:r>
              <a:rPr lang="en-US" sz="2000" dirty="0" err="1">
                <a:solidFill>
                  <a:srgbClr val="00B050"/>
                </a:solidFill>
              </a:rPr>
              <a:t>utterance+response</a:t>
            </a:r>
            <a:r>
              <a:rPr lang="en-US" sz="2000" dirty="0">
                <a:solidFill>
                  <a:srgbClr val="00B050"/>
                </a:solidFill>
              </a:rPr>
              <a:t> is powerful?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Many </a:t>
            </a:r>
            <a:r>
              <a:rPr lang="en-US" sz="2000" dirty="0"/>
              <a:t>different tasks can be posed in one format: dialogue!</a:t>
            </a:r>
          </a:p>
          <a:p>
            <a:pPr lvl="1"/>
            <a:r>
              <a:rPr lang="en-US" sz="2000" dirty="0"/>
              <a:t>Good for measuring </a:t>
            </a:r>
            <a:r>
              <a:rPr lang="en-US" sz="2000" b="1" dirty="0"/>
              <a:t>transfer</a:t>
            </a:r>
            <a:r>
              <a:rPr lang="en-US" sz="2000" dirty="0"/>
              <a:t>, </a:t>
            </a:r>
            <a:r>
              <a:rPr lang="en-US" sz="2000" b="1" dirty="0"/>
              <a:t>composition</a:t>
            </a:r>
            <a:r>
              <a:rPr lang="en-US" sz="2000" dirty="0"/>
              <a:t>, etc</a:t>
            </a:r>
            <a:r>
              <a:rPr lang="en-US" dirty="0"/>
              <a:t>.  </a:t>
            </a:r>
            <a:endParaRPr lang="en-US" sz="2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2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Language Grounded Robots</a:t>
            </a:r>
            <a:r>
              <a:rPr lang="en-US" b="1" dirty="0"/>
              <a:t> </a:t>
            </a:r>
            <a:r>
              <a:rPr lang="en-US" i="1" dirty="0">
                <a:solidFill>
                  <a:srgbClr val="0070C0"/>
                </a:solidFill>
              </a:rPr>
              <a:t>need to</a:t>
            </a:r>
            <a:r>
              <a:rPr lang="en-US" dirty="0">
                <a:solidFill>
                  <a:srgbClr val="0070C0"/>
                </a:solidFill>
              </a:rPr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130" y="1610834"/>
            <a:ext cx="8872870" cy="514084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 </a:t>
            </a:r>
            <a:r>
              <a:rPr lang="en-US" sz="2400" dirty="0"/>
              <a:t>able to track the world </a:t>
            </a:r>
            <a:r>
              <a:rPr lang="en-US" sz="2400" dirty="0" smtClean="0"/>
              <a:t>state &amp; reason </a:t>
            </a:r>
            <a:r>
              <a:rPr lang="en-US" sz="2400" dirty="0">
                <a:solidFill>
                  <a:srgbClr val="00B050"/>
                </a:solidFill>
              </a:rPr>
              <a:t>(people, objects, things) </a:t>
            </a:r>
            <a:endParaRPr lang="en-US" sz="2400" dirty="0" smtClean="0">
              <a:solidFill>
                <a:srgbClr val="00B050"/>
              </a:solidFill>
            </a:endParaRPr>
          </a:p>
          <a:p>
            <a:pPr lvl="1"/>
            <a:r>
              <a:rPr lang="en-US" sz="1800" dirty="0" smtClean="0">
                <a:hlinkClick r:id="rId2"/>
              </a:rPr>
              <a:t>Tracking the World State with Recurrent Entity Networks.</a:t>
            </a:r>
            <a:r>
              <a:rPr lang="en-US" sz="1800" dirty="0" smtClean="0"/>
              <a:t> </a:t>
            </a:r>
            <a:r>
              <a:rPr lang="en-US" sz="1800" dirty="0" err="1" smtClean="0"/>
              <a:t>Henaff</a:t>
            </a:r>
            <a:r>
              <a:rPr lang="en-US" sz="1800" dirty="0" smtClean="0"/>
              <a:t> et al., ICLR </a:t>
            </a:r>
            <a:r>
              <a:rPr lang="mr-IN" sz="1800" dirty="0" smtClean="0"/>
              <a:t>’</a:t>
            </a:r>
            <a:r>
              <a:rPr lang="en-US" sz="1800" dirty="0" smtClean="0"/>
              <a:t>17</a:t>
            </a:r>
          </a:p>
          <a:p>
            <a:pPr lvl="1"/>
            <a:endParaRPr lang="en-US" sz="1800" dirty="0" smtClean="0"/>
          </a:p>
          <a:p>
            <a:r>
              <a:rPr lang="en-US" sz="2400" dirty="0" smtClean="0"/>
              <a:t>learn from language feedback </a:t>
            </a:r>
            <a:r>
              <a:rPr lang="en-US" sz="2400" dirty="0" smtClean="0">
                <a:solidFill>
                  <a:srgbClr val="00B050"/>
                </a:solidFill>
              </a:rPr>
              <a:t>(i.e. the things said to it)</a:t>
            </a:r>
          </a:p>
          <a:p>
            <a:pPr lvl="1"/>
            <a:r>
              <a:rPr lang="en-US" sz="1800" u="sng" dirty="0">
                <a:hlinkClick r:id="rId3"/>
              </a:rPr>
              <a:t>Dialogue Learning With </a:t>
            </a:r>
            <a:r>
              <a:rPr lang="en-US" sz="1800" dirty="0" smtClean="0">
                <a:hlinkClick r:id="rId3"/>
              </a:rPr>
              <a:t>Human-in-the-Loop.</a:t>
            </a:r>
            <a:r>
              <a:rPr lang="en-US" sz="1800" dirty="0"/>
              <a:t> </a:t>
            </a:r>
            <a:r>
              <a:rPr lang="en-US" sz="1800" dirty="0" smtClean="0"/>
              <a:t>Li et al., ICLR ‘17.</a:t>
            </a:r>
          </a:p>
          <a:p>
            <a:pPr lvl="1"/>
            <a:endParaRPr lang="en-US" sz="1800" dirty="0" smtClean="0"/>
          </a:p>
          <a:p>
            <a:r>
              <a:rPr lang="en-US" sz="2400" dirty="0" smtClean="0"/>
              <a:t>learn from asking questions </a:t>
            </a:r>
            <a:r>
              <a:rPr lang="en-US" sz="2400" dirty="0" smtClean="0">
                <a:solidFill>
                  <a:srgbClr val="00B050"/>
                </a:solidFill>
              </a:rPr>
              <a:t>(which questions? when to ask?) </a:t>
            </a:r>
          </a:p>
          <a:p>
            <a:pPr lvl="1"/>
            <a:r>
              <a:rPr lang="en-US" sz="1800" dirty="0" smtClean="0">
                <a:hlinkClick r:id="rId4"/>
              </a:rPr>
              <a:t>Learning through Dialogue Interactions by Asking Questions.</a:t>
            </a:r>
            <a:r>
              <a:rPr lang="en-US" sz="1800" dirty="0" smtClean="0"/>
              <a:t> Li et al., ICLR ‘17.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be bootstrapped from training data!</a:t>
            </a:r>
            <a:r>
              <a:rPr lang="en-US" sz="2400" dirty="0" smtClean="0">
                <a:solidFill>
                  <a:srgbClr val="00B050"/>
                </a:solidFill>
              </a:rPr>
              <a:t> (diverse &amp; lots of it?)</a:t>
            </a:r>
          </a:p>
          <a:p>
            <a:r>
              <a:rPr lang="en-US" sz="2400" dirty="0" smtClean="0"/>
              <a:t>have </a:t>
            </a:r>
            <a:r>
              <a:rPr lang="en-US" sz="2400" dirty="0"/>
              <a:t>a unified learning </a:t>
            </a:r>
            <a:r>
              <a:rPr lang="en-US" sz="2400" dirty="0" smtClean="0"/>
              <a:t>system </a:t>
            </a:r>
            <a:r>
              <a:rPr lang="en-US" sz="2400" i="1" dirty="0">
                <a:solidFill>
                  <a:srgbClr val="FF0000"/>
                </a:solidFill>
              </a:rPr>
              <a:t>not a bunch of hard-coded </a:t>
            </a:r>
            <a:r>
              <a:rPr lang="en-US" sz="2400" i="1" dirty="0" smtClean="0">
                <a:solidFill>
                  <a:srgbClr val="FF0000"/>
                </a:solidFill>
              </a:rPr>
              <a:t>hacks</a:t>
            </a:r>
          </a:p>
          <a:p>
            <a:pPr lvl="1"/>
            <a:r>
              <a:rPr lang="en-US" sz="2000" dirty="0">
                <a:hlinkClick r:id="rId5"/>
              </a:rPr>
              <a:t>ParlAI: A Dialog Research Software Platform.</a:t>
            </a:r>
            <a:r>
              <a:rPr lang="en-US" sz="2000" dirty="0"/>
              <a:t> Miller et al., EMNLP ‘17</a:t>
            </a:r>
            <a:r>
              <a:rPr lang="en-US" sz="2000" dirty="0" smtClean="0"/>
              <a:t>.</a:t>
            </a:r>
            <a:endParaRPr lang="en-US" sz="2000" i="1" dirty="0" smtClean="0"/>
          </a:p>
          <a:p>
            <a:pPr lvl="1"/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7575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Intelligent Learners: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375784" cy="50710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Some things we require:</a:t>
            </a:r>
          </a:p>
          <a:p>
            <a:r>
              <a:rPr 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Memory</a:t>
            </a:r>
            <a:r>
              <a:rPr lang="en-US" dirty="0" smtClean="0"/>
              <a:t>:  </a:t>
            </a:r>
            <a:r>
              <a:rPr lang="en-US" i="1" dirty="0" smtClean="0"/>
              <a:t>long and short-term, knowledge</a:t>
            </a:r>
          </a:p>
          <a:p>
            <a:r>
              <a:rPr 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Reasoning</a:t>
            </a:r>
            <a:r>
              <a:rPr lang="en-US" dirty="0" smtClean="0"/>
              <a:t>: </a:t>
            </a:r>
            <a:r>
              <a:rPr lang="en-US" i="1" dirty="0" smtClean="0"/>
              <a:t>both logical and not</a:t>
            </a:r>
          </a:p>
          <a:p>
            <a:r>
              <a:rPr lang="en-US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Indirect Supervision</a:t>
            </a:r>
            <a:r>
              <a:rPr lang="en-US" dirty="0" smtClean="0"/>
              <a:t>: </a:t>
            </a:r>
            <a:r>
              <a:rPr lang="en-US" i="1" dirty="0" smtClean="0"/>
              <a:t>no labels, almost no rewards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Composition</a:t>
            </a:r>
            <a:r>
              <a:rPr lang="en-US" dirty="0" smtClean="0">
                <a:solidFill>
                  <a:srgbClr val="C00000"/>
                </a:solidFill>
              </a:rPr>
              <a:t>: </a:t>
            </a:r>
            <a:r>
              <a:rPr lang="en-US" i="1" dirty="0" smtClean="0"/>
              <a:t>of learnt functions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b="1" dirty="0" smtClean="0">
                <a:solidFill>
                  <a:srgbClr val="C00000"/>
                </a:solidFill>
              </a:rPr>
              <a:t>Transfer</a:t>
            </a:r>
            <a:r>
              <a:rPr lang="en-US" dirty="0" smtClean="0">
                <a:solidFill>
                  <a:srgbClr val="C00000"/>
                </a:solidFill>
              </a:rPr>
              <a:t>: </a:t>
            </a:r>
            <a:r>
              <a:rPr lang="en-US" i="1" dirty="0" smtClean="0"/>
              <a:t>between tasks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Data Efficiency</a:t>
            </a:r>
            <a:r>
              <a:rPr lang="en-US" dirty="0" smtClean="0">
                <a:solidFill>
                  <a:srgbClr val="C00000"/>
                </a:solidFill>
              </a:rPr>
              <a:t>: </a:t>
            </a:r>
            <a:r>
              <a:rPr lang="en-US" i="1" dirty="0" smtClean="0"/>
              <a:t>most NNs are data hungry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b="1" dirty="0" smtClean="0">
                <a:solidFill>
                  <a:srgbClr val="C00000"/>
                </a:solidFill>
              </a:rPr>
              <a:t>Planning</a:t>
            </a:r>
            <a:r>
              <a:rPr lang="en-US" dirty="0" smtClean="0"/>
              <a:t>: </a:t>
            </a:r>
            <a:r>
              <a:rPr lang="en-US" i="1" dirty="0" smtClean="0"/>
              <a:t>long term goals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326524" y="1616139"/>
            <a:ext cx="7817475" cy="4770537"/>
          </a:xfrm>
          <a:prstGeom prst="rect">
            <a:avLst/>
          </a:prstGeom>
          <a:solidFill>
            <a:schemeClr val="bg1"/>
          </a:solidFill>
          <a:ln w="412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sz="2400" u="sng" dirty="0" smtClean="0">
                <a:solidFill>
                  <a:srgbClr val="C00000"/>
                </a:solidFill>
              </a:rPr>
              <a:t>Why Dialogue?: </a:t>
            </a:r>
          </a:p>
          <a:p>
            <a:endParaRPr lang="en-US" sz="2400" u="sng" dirty="0">
              <a:solidFill>
                <a:srgbClr val="C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Compared </a:t>
            </a:r>
            <a:r>
              <a:rPr lang="en-US" sz="2000" dirty="0"/>
              <a:t>to vision “perception” (e.g. words) is simpler.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But structure </a:t>
            </a:r>
            <a:r>
              <a:rPr lang="en-US" sz="2000" dirty="0"/>
              <a:t>(e.g. sentences) is still complex.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rgbClr val="00B050"/>
                </a:solidFill>
              </a:rPr>
              <a:t>Accesses </a:t>
            </a:r>
            <a:r>
              <a:rPr lang="en-US" sz="2000" dirty="0">
                <a:solidFill>
                  <a:srgbClr val="00B050"/>
                </a:solidFill>
              </a:rPr>
              <a:t>the </a:t>
            </a:r>
            <a:r>
              <a:rPr lang="en-US" sz="2000" b="1" dirty="0">
                <a:solidFill>
                  <a:srgbClr val="0070C0"/>
                </a:solidFill>
              </a:rPr>
              <a:t>reasoning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problem more directly.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solidFill>
                  <a:srgbClr val="00B050"/>
                </a:solidFill>
              </a:rPr>
              <a:t>Clear </a:t>
            </a:r>
            <a:r>
              <a:rPr lang="en-US" sz="2000" dirty="0">
                <a:solidFill>
                  <a:srgbClr val="00B050"/>
                </a:solidFill>
              </a:rPr>
              <a:t>uses of </a:t>
            </a:r>
            <a:r>
              <a:rPr lang="en-US" sz="2000" b="1" dirty="0">
                <a:solidFill>
                  <a:srgbClr val="0070C0"/>
                </a:solidFill>
              </a:rPr>
              <a:t>memory, </a:t>
            </a:r>
            <a:r>
              <a:rPr lang="en-US" sz="2000" dirty="0">
                <a:solidFill>
                  <a:srgbClr val="00B050"/>
                </a:solidFill>
              </a:rPr>
              <a:t>e.g. past knowledge /conv. history. </a:t>
            </a:r>
          </a:p>
          <a:p>
            <a:pPr marL="285750" indent="-285750">
              <a:buFont typeface="Arial" charset="0"/>
              <a:buChar char="•"/>
            </a:pPr>
            <a:endParaRPr lang="en-US" sz="20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b="1" dirty="0" smtClean="0">
                <a:solidFill>
                  <a:srgbClr val="0070C0"/>
                </a:solidFill>
              </a:rPr>
              <a:t>Indirect </a:t>
            </a:r>
            <a:r>
              <a:rPr lang="en-US" sz="2000" b="1" dirty="0">
                <a:solidFill>
                  <a:srgbClr val="0070C0"/>
                </a:solidFill>
              </a:rPr>
              <a:t>supervision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00B050"/>
                </a:solidFill>
              </a:rPr>
              <a:t>from </a:t>
            </a:r>
            <a:r>
              <a:rPr lang="en-US" sz="2000" dirty="0" err="1">
                <a:solidFill>
                  <a:srgbClr val="00B050"/>
                </a:solidFill>
              </a:rPr>
              <a:t>utterance+response</a:t>
            </a:r>
            <a:r>
              <a:rPr lang="en-US" sz="2000" dirty="0">
                <a:solidFill>
                  <a:srgbClr val="00B050"/>
                </a:solidFill>
              </a:rPr>
              <a:t> is powerful?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Many </a:t>
            </a:r>
            <a:r>
              <a:rPr lang="en-US" sz="2000" dirty="0"/>
              <a:t>different tasks can be posed in one format: dialogue!</a:t>
            </a:r>
          </a:p>
          <a:p>
            <a:pPr lvl="1"/>
            <a:r>
              <a:rPr lang="en-US" sz="2000" dirty="0"/>
              <a:t>Good for measuring </a:t>
            </a:r>
            <a:r>
              <a:rPr lang="en-US" sz="2000" b="1" dirty="0"/>
              <a:t>transfer</a:t>
            </a:r>
            <a:r>
              <a:rPr lang="en-US" sz="2000" dirty="0"/>
              <a:t>, </a:t>
            </a:r>
            <a:r>
              <a:rPr lang="en-US" sz="2000" b="1" dirty="0"/>
              <a:t>composition</a:t>
            </a:r>
            <a:r>
              <a:rPr lang="en-US" sz="2000" dirty="0"/>
              <a:t>, etc</a:t>
            </a:r>
            <a:r>
              <a:rPr lang="en-US" dirty="0"/>
              <a:t>.  </a:t>
            </a:r>
            <a:endParaRPr lang="en-US" sz="2400" dirty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67563" y="3519376"/>
            <a:ext cx="7719237" cy="1107996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rgbClr val="FF0000"/>
                </a:solidFill>
              </a:rPr>
              <a:t>Dialog + vision + actions  (e.g. robots):</a:t>
            </a:r>
          </a:p>
          <a:p>
            <a:r>
              <a:rPr lang="en-US" sz="2400" b="1" u="sng" dirty="0">
                <a:solidFill>
                  <a:srgbClr val="FF0000"/>
                </a:solidFill>
              </a:rPr>
              <a:t> </a:t>
            </a:r>
            <a:r>
              <a:rPr lang="en-US" sz="2400" b="1" u="sng" dirty="0" smtClean="0">
                <a:solidFill>
                  <a:srgbClr val="FF0000"/>
                </a:solidFill>
              </a:rPr>
              <a:t>     There are things we can’t learn with dialog alone!!</a:t>
            </a:r>
            <a:endParaRPr lang="en-US" b="1" u="sng" dirty="0" smtClean="0">
              <a:solidFill>
                <a:srgbClr val="FF0000"/>
              </a:solidFill>
            </a:endParaRPr>
          </a:p>
          <a:p>
            <a:endParaRPr 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19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571753"/>
            <a:ext cx="9274373" cy="3428997"/>
          </a:xfrm>
          <a:prstGeom prst="rect">
            <a:avLst/>
          </a:prstGeom>
          <a:solidFill>
            <a:srgbClr val="D130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485" y="2297443"/>
            <a:ext cx="8915401" cy="3255872"/>
          </a:xfrm>
        </p:spPr>
        <p:txBody>
          <a:bodyPr>
            <a:normAutofit fontScale="90000"/>
          </a:bodyPr>
          <a:lstStyle/>
          <a:p>
            <a:pPr algn="l"/>
            <a:r>
              <a:rPr lang="en-US" sz="2100" dirty="0" err="1">
                <a:solidFill>
                  <a:schemeClr val="bg1"/>
                </a:solidFill>
              </a:rPr>
              <a:t>ParlAI</a:t>
            </a:r>
            <a:r>
              <a:rPr lang="en-US" sz="2100" dirty="0">
                <a:solidFill>
                  <a:schemeClr val="bg1"/>
                </a:solidFill>
              </a:rPr>
              <a:t> (pronounced “par-lay”) is a framework for dialog research, implemented in Python.</a:t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/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Its goal is to provide </a:t>
            </a:r>
            <a:r>
              <a:rPr lang="en-US" sz="2100" dirty="0" smtClean="0">
                <a:solidFill>
                  <a:schemeClr val="bg1"/>
                </a:solidFill>
              </a:rPr>
              <a:t>the community:</a:t>
            </a:r>
            <a:r>
              <a:rPr lang="en-US" sz="2100" dirty="0">
                <a:solidFill>
                  <a:schemeClr val="bg1"/>
                </a:solidFill>
              </a:rPr>
              <a:t/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- a </a:t>
            </a:r>
            <a:r>
              <a:rPr lang="en-US" sz="2100" dirty="0" smtClean="0">
                <a:solidFill>
                  <a:schemeClr val="bg1"/>
                </a:solidFill>
              </a:rPr>
              <a:t>unified </a:t>
            </a:r>
            <a:r>
              <a:rPr lang="en-US" sz="2100" dirty="0">
                <a:solidFill>
                  <a:schemeClr val="bg1"/>
                </a:solidFill>
              </a:rPr>
              <a:t>framework for training and testing dialog </a:t>
            </a:r>
            <a:r>
              <a:rPr lang="en-US" sz="2100" dirty="0" smtClean="0">
                <a:solidFill>
                  <a:schemeClr val="bg1"/>
                </a:solidFill>
              </a:rPr>
              <a:t>models</a:t>
            </a:r>
            <a:r>
              <a:rPr lang="en-US" sz="2100" dirty="0">
                <a:solidFill>
                  <a:schemeClr val="bg1"/>
                </a:solidFill>
              </a:rPr>
              <a:t/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- </a:t>
            </a:r>
            <a:r>
              <a:rPr lang="en-US" sz="2100" dirty="0" smtClean="0">
                <a:solidFill>
                  <a:schemeClr val="bg1"/>
                </a:solidFill>
              </a:rPr>
              <a:t>a repository of both learning agents and tasks, use both to iterate research!</a:t>
            </a:r>
            <a:r>
              <a:rPr lang="en-US" sz="2100" b="1" dirty="0">
                <a:solidFill>
                  <a:schemeClr val="bg1"/>
                </a:solidFill>
              </a:rPr>
              <a:t/>
            </a:r>
            <a:br>
              <a:rPr lang="en-US" sz="2100" b="1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- seamless integration of Amazon Mechanical Turk for data collection and human evaluation</a:t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/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</a:rPr>
              <a:t>Over 20 tasks are </a:t>
            </a:r>
            <a:r>
              <a:rPr lang="en-US" sz="2100" dirty="0" smtClean="0">
                <a:solidFill>
                  <a:schemeClr val="bg1"/>
                </a:solidFill>
              </a:rPr>
              <a:t>supported, </a:t>
            </a:r>
            <a:r>
              <a:rPr lang="en-US" sz="2100" dirty="0">
                <a:solidFill>
                  <a:schemeClr val="bg1"/>
                </a:solidFill>
              </a:rPr>
              <a:t>including popular datasets such as:</a:t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b="1" dirty="0" err="1">
                <a:solidFill>
                  <a:srgbClr val="11E0F4"/>
                </a:solidFill>
              </a:rPr>
              <a:t>SQuAD</a:t>
            </a:r>
            <a:r>
              <a:rPr lang="en-US" sz="2100" b="1" dirty="0">
                <a:solidFill>
                  <a:srgbClr val="11E0F4"/>
                </a:solidFill>
              </a:rPr>
              <a:t>, </a:t>
            </a:r>
            <a:r>
              <a:rPr lang="en-US" sz="2100" b="1" dirty="0" err="1">
                <a:solidFill>
                  <a:srgbClr val="11E0F4"/>
                </a:solidFill>
              </a:rPr>
              <a:t>MCTest</a:t>
            </a:r>
            <a:r>
              <a:rPr lang="en-US" sz="2100" b="1" dirty="0">
                <a:solidFill>
                  <a:srgbClr val="11E0F4"/>
                </a:solidFill>
              </a:rPr>
              <a:t>, </a:t>
            </a:r>
            <a:r>
              <a:rPr lang="en-US" sz="2100" b="1" dirty="0" err="1">
                <a:solidFill>
                  <a:srgbClr val="11E0F4"/>
                </a:solidFill>
              </a:rPr>
              <a:t>WikiQA</a:t>
            </a:r>
            <a:r>
              <a:rPr lang="en-US" sz="2100" b="1" dirty="0">
                <a:solidFill>
                  <a:srgbClr val="11E0F4"/>
                </a:solidFill>
              </a:rPr>
              <a:t>, </a:t>
            </a:r>
            <a:r>
              <a:rPr lang="en-US" sz="2100" b="1" dirty="0" err="1">
                <a:solidFill>
                  <a:srgbClr val="11E0F4"/>
                </a:solidFill>
              </a:rPr>
              <a:t>WebQuestions</a:t>
            </a:r>
            <a:r>
              <a:rPr lang="en-US" sz="2100" b="1" dirty="0">
                <a:solidFill>
                  <a:srgbClr val="11E0F4"/>
                </a:solidFill>
              </a:rPr>
              <a:t>, </a:t>
            </a:r>
            <a:r>
              <a:rPr lang="en-US" sz="2100" b="1" dirty="0" err="1">
                <a:solidFill>
                  <a:srgbClr val="11E0F4"/>
                </a:solidFill>
              </a:rPr>
              <a:t>SimpleQuestions</a:t>
            </a:r>
            <a:r>
              <a:rPr lang="en-US" sz="2100" b="1" dirty="0">
                <a:solidFill>
                  <a:srgbClr val="11E0F4"/>
                </a:solidFill>
              </a:rPr>
              <a:t>, </a:t>
            </a:r>
            <a:r>
              <a:rPr lang="en-US" sz="2100" b="1" dirty="0" err="1">
                <a:solidFill>
                  <a:srgbClr val="11E0F4"/>
                </a:solidFill>
              </a:rPr>
              <a:t>WikiMovies</a:t>
            </a:r>
            <a:r>
              <a:rPr lang="en-US" sz="2100" b="1" dirty="0">
                <a:solidFill>
                  <a:srgbClr val="11E0F4"/>
                </a:solidFill>
              </a:rPr>
              <a:t>, QACNN &amp; </a:t>
            </a:r>
            <a:r>
              <a:rPr lang="en-US" sz="2100" b="1" dirty="0" err="1">
                <a:solidFill>
                  <a:srgbClr val="11E0F4"/>
                </a:solidFill>
              </a:rPr>
              <a:t>QADailyMail</a:t>
            </a:r>
            <a:r>
              <a:rPr lang="en-US" sz="2100" b="1" dirty="0">
                <a:solidFill>
                  <a:srgbClr val="11E0F4"/>
                </a:solidFill>
              </a:rPr>
              <a:t>, CBT, </a:t>
            </a:r>
            <a:r>
              <a:rPr lang="en-US" sz="2100" b="1" dirty="0" err="1">
                <a:solidFill>
                  <a:srgbClr val="11E0F4"/>
                </a:solidFill>
              </a:rPr>
              <a:t>BookTest</a:t>
            </a:r>
            <a:r>
              <a:rPr lang="en-US" sz="2100" b="1" dirty="0">
                <a:solidFill>
                  <a:srgbClr val="11E0F4"/>
                </a:solidFill>
              </a:rPr>
              <a:t>,  </a:t>
            </a:r>
            <a:r>
              <a:rPr lang="en-US" sz="2100" b="1" dirty="0" err="1">
                <a:solidFill>
                  <a:srgbClr val="11E0F4"/>
                </a:solidFill>
              </a:rPr>
              <a:t>bAbI</a:t>
            </a:r>
            <a:r>
              <a:rPr lang="en-US" sz="2100" b="1" dirty="0">
                <a:solidFill>
                  <a:srgbClr val="11E0F4"/>
                </a:solidFill>
              </a:rPr>
              <a:t> tasks, </a:t>
            </a:r>
            <a:r>
              <a:rPr lang="en-US" sz="2100" b="1" dirty="0" err="1">
                <a:solidFill>
                  <a:srgbClr val="11E0F4"/>
                </a:solidFill>
              </a:rPr>
              <a:t>bAbI</a:t>
            </a:r>
            <a:r>
              <a:rPr lang="en-US" sz="2100" b="1" dirty="0">
                <a:solidFill>
                  <a:srgbClr val="11E0F4"/>
                </a:solidFill>
              </a:rPr>
              <a:t> Dialog tasks, Ubuntu Dialog, </a:t>
            </a:r>
            <a:r>
              <a:rPr lang="en-US" sz="2100" b="1" dirty="0" err="1" smtClean="0">
                <a:solidFill>
                  <a:srgbClr val="11E0F4"/>
                </a:solidFill>
              </a:rPr>
              <a:t>OpenSubtitles</a:t>
            </a:r>
            <a:r>
              <a:rPr lang="en-US" sz="2100" b="1" dirty="0" smtClean="0">
                <a:solidFill>
                  <a:srgbClr val="11E0F4"/>
                </a:solidFill>
              </a:rPr>
              <a:t>, Cornell Movie,</a:t>
            </a:r>
            <a:r>
              <a:rPr lang="en-US" sz="2100" b="1" dirty="0">
                <a:solidFill>
                  <a:srgbClr val="11E0F4"/>
                </a:solidFill>
              </a:rPr>
              <a:t> </a:t>
            </a:r>
            <a:r>
              <a:rPr lang="en-US" sz="2100" b="1" dirty="0" smtClean="0">
                <a:solidFill>
                  <a:srgbClr val="11E0F4"/>
                </a:solidFill>
              </a:rPr>
              <a:t>VQA, </a:t>
            </a:r>
            <a:r>
              <a:rPr lang="en-US" sz="2100" b="1" dirty="0" err="1" smtClean="0">
                <a:solidFill>
                  <a:srgbClr val="11E0F4"/>
                </a:solidFill>
              </a:rPr>
              <a:t>VisDial</a:t>
            </a:r>
            <a:r>
              <a:rPr lang="en-US" sz="2100" b="1" dirty="0" smtClean="0">
                <a:solidFill>
                  <a:srgbClr val="11E0F4"/>
                </a:solidFill>
              </a:rPr>
              <a:t> &amp; CLEVR.</a:t>
            </a:r>
            <a:endParaRPr lang="en-US" b="1" dirty="0">
              <a:solidFill>
                <a:srgbClr val="11E0F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7399" y="1020730"/>
            <a:ext cx="7806332" cy="12695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950" dirty="0" err="1">
                <a:ln>
                  <a:solidFill>
                    <a:srgbClr val="EE0F54"/>
                  </a:solidFill>
                </a:ln>
              </a:rPr>
              <a:t>ParlAI</a:t>
            </a:r>
            <a:r>
              <a:rPr lang="en-US" sz="4950" dirty="0">
                <a:ln>
                  <a:solidFill>
                    <a:schemeClr val="bg1"/>
                  </a:solidFill>
                </a:ln>
              </a:rPr>
              <a:t>: </a:t>
            </a:r>
            <a:r>
              <a:rPr lang="en-US" sz="2625" dirty="0"/>
              <a:t>A platform for </a:t>
            </a:r>
            <a:r>
              <a:rPr lang="en-US" sz="2625" dirty="0" smtClean="0"/>
              <a:t>training </a:t>
            </a:r>
            <a:r>
              <a:rPr lang="en-US" sz="2625" dirty="0"/>
              <a:t>and evaluating dialog agents on a variety of openly available datasets.</a:t>
            </a:r>
            <a:r>
              <a:rPr lang="en-US" sz="2700" dirty="0"/>
              <a:t>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90876" y="5465428"/>
            <a:ext cx="32075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FFFF00"/>
                </a:solidFill>
              </a:rPr>
              <a:t>Check it out: </a:t>
            </a:r>
            <a:r>
              <a:rPr lang="en-US" sz="2100" b="1" dirty="0">
                <a:solidFill>
                  <a:srgbClr val="FFFF00"/>
                </a:solidFill>
              </a:rPr>
              <a:t>http://</a:t>
            </a:r>
            <a:r>
              <a:rPr lang="en-US" sz="2100" b="1" dirty="0" err="1">
                <a:solidFill>
                  <a:srgbClr val="FFFF00"/>
                </a:solidFill>
              </a:rPr>
              <a:t>parl.ai</a:t>
            </a:r>
            <a:endParaRPr lang="en-US" sz="2100" b="1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6226"/>
            <a:ext cx="1661960" cy="1661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507126"/>
            <a:ext cx="9792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Alexander H. Miller, Will Feng, Adam Fisch, Jiasen Lu, Dhruv Batra, Antoine Bordes, Devi Parikh, Jason Weston</a:t>
            </a:r>
          </a:p>
        </p:txBody>
      </p:sp>
    </p:spTree>
    <p:extLst>
      <p:ext uri="{BB962C8B-B14F-4D97-AF65-F5344CB8AC3E}">
        <p14:creationId xmlns:p14="http://schemas.microsoft.com/office/powerpoint/2010/main" val="116160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Tasks are Inside?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98808" y="1671095"/>
            <a:ext cx="241181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Sentence </a:t>
            </a:r>
            <a:r>
              <a:rPr lang="en-US" b="1" dirty="0" smtClean="0"/>
              <a:t>Completion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QACNN</a:t>
            </a:r>
          </a:p>
          <a:p>
            <a:r>
              <a:rPr lang="en-US" dirty="0" err="1" smtClean="0"/>
              <a:t>QADailyMail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CBT 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 smtClean="0"/>
              <a:t>BookTest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498808" y="3824177"/>
            <a:ext cx="243485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Dialog </a:t>
            </a:r>
            <a:r>
              <a:rPr lang="en-US" b="1" dirty="0"/>
              <a:t>Chit-Chat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Ubuntu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smtClean="0"/>
              <a:t>Movies </a:t>
            </a:r>
            <a:r>
              <a:rPr lang="en-US" dirty="0" err="1" smtClean="0"/>
              <a:t>SubReddit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smtClean="0"/>
              <a:t>Cornell Movie</a:t>
            </a:r>
          </a:p>
          <a:p>
            <a:r>
              <a:rPr lang="en-US" dirty="0" err="1" smtClean="0"/>
              <a:t>OpenSubtitles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51945" y="592267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Add your own dataset!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 smtClean="0">
                <a:solidFill>
                  <a:srgbClr val="FF0000"/>
                </a:solidFill>
              </a:rPr>
              <a:t>Open source</a:t>
            </a:r>
            <a:r>
              <a:rPr lang="mr-IN" i="1" dirty="0" smtClean="0">
                <a:solidFill>
                  <a:srgbClr val="FF0000"/>
                </a:solidFill>
              </a:rPr>
              <a:t>…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4787" y="5461012"/>
            <a:ext cx="485730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VQA/Visual Dialog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VQA-v1,</a:t>
            </a:r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VQA-v2,  </a:t>
            </a:r>
            <a:r>
              <a:rPr lang="en-US" dirty="0" err="1" smtClean="0">
                <a:solidFill>
                  <a:srgbClr val="0070C0"/>
                </a:solidFill>
              </a:rPr>
              <a:t>VisDial</a:t>
            </a:r>
            <a:r>
              <a:rPr lang="en-US" dirty="0" smtClean="0">
                <a:solidFill>
                  <a:srgbClr val="0070C0"/>
                </a:solidFill>
              </a:rPr>
              <a:t>, CLEVR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787" y="3804684"/>
            <a:ext cx="4430232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Dialog Goal-Oriented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bAbI</a:t>
            </a:r>
            <a:r>
              <a:rPr lang="en-US" dirty="0" smtClean="0"/>
              <a:t> Dialog tasks,  </a:t>
            </a:r>
            <a:r>
              <a:rPr lang="en-US" dirty="0" smtClean="0">
                <a:solidFill>
                  <a:srgbClr val="0070C0"/>
                </a:solidFill>
              </a:rPr>
              <a:t>personalized-dialog</a:t>
            </a:r>
          </a:p>
          <a:p>
            <a:r>
              <a:rPr lang="en-US" dirty="0"/>
              <a:t>Dialog-based Language Learning </a:t>
            </a:r>
            <a:r>
              <a:rPr lang="en-US" dirty="0" err="1"/>
              <a:t>bAbI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Dialog-based Language Learning </a:t>
            </a:r>
            <a:r>
              <a:rPr lang="en-US" dirty="0" smtClean="0"/>
              <a:t>Movie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 smtClean="0"/>
              <a:t>MovieDD-QARecs</a:t>
            </a:r>
            <a:r>
              <a:rPr lang="en-US" dirty="0" smtClean="0"/>
              <a:t> dialogue)</a:t>
            </a:r>
            <a:endParaRPr lang="en-US" strike="sngStrik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787" y="1317360"/>
            <a:ext cx="450643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QA datasets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 smtClean="0"/>
              <a:t>SQuAD</a:t>
            </a:r>
            <a:r>
              <a:rPr lang="en-US" dirty="0">
                <a:solidFill>
                  <a:srgbClr val="0070C0"/>
                </a:solidFill>
              </a:rPr>
              <a:t>, MS </a:t>
            </a:r>
            <a:r>
              <a:rPr lang="en-US" dirty="0" smtClean="0">
                <a:solidFill>
                  <a:srgbClr val="0070C0"/>
                </a:solidFill>
              </a:rPr>
              <a:t>MARCO, </a:t>
            </a:r>
            <a:r>
              <a:rPr lang="en-US" dirty="0" err="1" smtClean="0">
                <a:solidFill>
                  <a:srgbClr val="0070C0"/>
                </a:solidFill>
              </a:rPr>
              <a:t>TriviaQA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err="1" smtClean="0"/>
              <a:t>bAbI</a:t>
            </a:r>
            <a:r>
              <a:rPr lang="en-US" dirty="0" smtClean="0"/>
              <a:t> tasks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/>
              <a:t>MCTest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 smtClean="0"/>
              <a:t>SimpleQuestions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 smtClean="0"/>
              <a:t>WikiQA</a:t>
            </a:r>
            <a:r>
              <a:rPr lang="en-US" dirty="0" smtClean="0"/>
              <a:t>, </a:t>
            </a:r>
            <a:r>
              <a:rPr lang="en-US" dirty="0" err="1" smtClean="0"/>
              <a:t>WebQuestions</a:t>
            </a:r>
            <a:r>
              <a:rPr lang="en-US" dirty="0" smtClean="0"/>
              <a:t>, </a:t>
            </a:r>
            <a:r>
              <a:rPr lang="en-US" dirty="0" err="1">
                <a:solidFill>
                  <a:srgbClr val="0070C0"/>
                </a:solidFill>
              </a:rPr>
              <a:t>InsuranceQA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err="1" smtClean="0"/>
              <a:t>WikiMovies</a:t>
            </a:r>
            <a:r>
              <a:rPr lang="en-US" dirty="0" smtClean="0">
                <a:solidFill>
                  <a:srgbClr val="0070C0"/>
                </a:solidFill>
              </a:rPr>
              <a:t>, </a:t>
            </a:r>
            <a:r>
              <a:rPr lang="en-US" dirty="0" err="1" smtClean="0"/>
              <a:t>MTurkWikiMovies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MovieDD</a:t>
            </a:r>
            <a:r>
              <a:rPr lang="en-US" dirty="0" smtClean="0"/>
              <a:t> (Movie-Recommendations)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5181" y="106326"/>
            <a:ext cx="195639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Current Snapshot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4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3"/>
                </a:solidFill>
              </a:rPr>
              <a:t>Concepts/classes:</a:t>
            </a:r>
            <a:endParaRPr lang="en-US" dirty="0">
              <a:solidFill>
                <a:schemeClr val="accent3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 smtClean="0">
                <a:solidFill>
                  <a:srgbClr val="00B0F0"/>
                </a:solidFill>
              </a:rPr>
              <a:t>world</a:t>
            </a:r>
            <a:r>
              <a:rPr lang="en-US" dirty="0" smtClean="0"/>
              <a:t> - defines the environment (if any).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00B0F0"/>
                </a:solidFill>
              </a:rPr>
              <a:t>a</a:t>
            </a:r>
            <a:r>
              <a:rPr lang="en-US" b="1" i="1" dirty="0" smtClean="0">
                <a:solidFill>
                  <a:srgbClr val="00B0F0"/>
                </a:solidFill>
              </a:rPr>
              <a:t>gent</a:t>
            </a:r>
            <a:r>
              <a:rPr lang="en-US" b="1" i="1" dirty="0" smtClean="0"/>
              <a:t> </a:t>
            </a:r>
            <a:r>
              <a:rPr lang="mr-IN" i="1" dirty="0" smtClean="0"/>
              <a:t>–</a:t>
            </a:r>
            <a:r>
              <a:rPr lang="en-US" i="1" dirty="0" smtClean="0"/>
              <a:t> </a:t>
            </a:r>
            <a:r>
              <a:rPr lang="en-US" i="1" dirty="0" smtClean="0">
                <a:solidFill>
                  <a:schemeClr val="accent3"/>
                </a:solidFill>
              </a:rPr>
              <a:t>the learner. </a:t>
            </a:r>
            <a:r>
              <a:rPr lang="en-US" dirty="0" smtClean="0"/>
              <a:t>Can be multiple learners</a:t>
            </a:r>
            <a:r>
              <a:rPr lang="en-US" i="1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00B0F0"/>
                </a:solidFill>
              </a:rPr>
              <a:t>t</a:t>
            </a:r>
            <a:r>
              <a:rPr lang="en-US" b="1" i="1" dirty="0" smtClean="0">
                <a:solidFill>
                  <a:srgbClr val="00B0F0"/>
                </a:solidFill>
              </a:rPr>
              <a:t>eacher</a:t>
            </a:r>
            <a:r>
              <a:rPr lang="en-US" b="1" i="1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 type of agent that talks to the 	learner, </a:t>
            </a:r>
            <a:r>
              <a:rPr lang="en-US" i="1" dirty="0" smtClean="0">
                <a:solidFill>
                  <a:schemeClr val="accent3"/>
                </a:solidFill>
              </a:rPr>
              <a:t>implements one of the tasks  </a:t>
            </a:r>
            <a:r>
              <a:rPr lang="en-US" dirty="0" smtClean="0"/>
              <a:t>	listed before, e.g. scripted or hard-coded.</a:t>
            </a: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b="1" i="1" dirty="0" smtClean="0">
                <a:solidFill>
                  <a:srgbClr val="00B0F0"/>
                </a:solidFill>
              </a:rPr>
              <a:t>action/observation object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a python </a:t>
            </a:r>
            <a:r>
              <a:rPr lang="en-US" dirty="0" err="1"/>
              <a:t>dict</a:t>
            </a:r>
            <a:r>
              <a:rPr lang="en-US" dirty="0"/>
              <a:t> </a:t>
            </a:r>
            <a:r>
              <a:rPr lang="en-US" dirty="0" smtClean="0"/>
              <a:t>which 	</a:t>
            </a:r>
            <a:r>
              <a:rPr lang="en-US" i="1" dirty="0" smtClean="0">
                <a:solidFill>
                  <a:schemeClr val="accent3"/>
                </a:solidFill>
              </a:rPr>
              <a:t>passes text</a:t>
            </a:r>
            <a:r>
              <a:rPr lang="en-US" i="1" dirty="0">
                <a:solidFill>
                  <a:schemeClr val="accent3"/>
                </a:solidFill>
              </a:rPr>
              <a:t>, </a:t>
            </a:r>
            <a:r>
              <a:rPr lang="en-US" i="1" dirty="0" smtClean="0">
                <a:solidFill>
                  <a:schemeClr val="accent3"/>
                </a:solidFill>
              </a:rPr>
              <a:t>labels, rewards between agents</a:t>
            </a:r>
            <a:r>
              <a:rPr lang="en-US" dirty="0" smtClean="0"/>
              <a:t>. 	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It’s the same object type (talking or listening), 	but different view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53808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Agents, Teachers use same API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9369" y="1600200"/>
            <a:ext cx="5042426" cy="507831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Observation/action </a:t>
            </a:r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dict</a:t>
            </a:r>
            <a:endParaRPr lang="en-US" b="1" dirty="0" smtClean="0">
              <a:solidFill>
                <a:schemeClr val="accent3">
                  <a:lumMod val="75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Passed back </a:t>
            </a:r>
            <a:r>
              <a:rPr lang="en-US" dirty="0">
                <a:solidFill>
                  <a:srgbClr val="002060"/>
                </a:solidFill>
              </a:rPr>
              <a:t>and forth between </a:t>
            </a:r>
            <a:r>
              <a:rPr lang="en-US" dirty="0" smtClean="0">
                <a:solidFill>
                  <a:srgbClr val="002060"/>
                </a:solidFill>
              </a:rPr>
              <a:t>agents / </a:t>
            </a:r>
            <a:r>
              <a:rPr lang="en-US" dirty="0" err="1" smtClean="0">
                <a:solidFill>
                  <a:srgbClr val="002060"/>
                </a:solidFill>
              </a:rPr>
              <a:t>env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endParaRPr lang="en-US" dirty="0" smtClean="0">
              <a:solidFill>
                <a:srgbClr val="002060"/>
              </a:solidFill>
            </a:endParaRPr>
          </a:p>
          <a:p>
            <a:r>
              <a:rPr lang="en-US" i="1" dirty="0" smtClean="0">
                <a:solidFill>
                  <a:srgbClr val="002060"/>
                </a:solidFill>
              </a:rPr>
              <a:t>Basic dialog: </a:t>
            </a:r>
            <a:endParaRPr lang="en-US" i="1" dirty="0" smtClean="0">
              <a:solidFill>
                <a:srgbClr val="002060"/>
              </a:solidFill>
            </a:endParaRP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0070C0"/>
                </a:solidFill>
              </a:rPr>
              <a:t>.text      </a:t>
            </a:r>
            <a:r>
              <a:rPr lang="en-US" i="1" dirty="0" smtClean="0">
                <a:solidFill>
                  <a:srgbClr val="C00000"/>
                </a:solidFill>
              </a:rPr>
              <a:t>text of </a:t>
            </a:r>
            <a:r>
              <a:rPr lang="en-US" i="1" dirty="0" smtClean="0">
                <a:solidFill>
                  <a:srgbClr val="C00000"/>
                </a:solidFill>
              </a:rPr>
              <a:t>speaker</a:t>
            </a:r>
            <a:endParaRPr lang="en-US" i="1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0070C0"/>
                </a:solidFill>
              </a:rPr>
              <a:t>.id          </a:t>
            </a:r>
            <a:r>
              <a:rPr lang="en-US" i="1" dirty="0" smtClean="0">
                <a:solidFill>
                  <a:srgbClr val="C00000"/>
                </a:solidFill>
              </a:rPr>
              <a:t>id of </a:t>
            </a:r>
            <a:r>
              <a:rPr lang="en-US" i="1" dirty="0" smtClean="0">
                <a:solidFill>
                  <a:srgbClr val="C00000"/>
                </a:solidFill>
              </a:rPr>
              <a:t>speaker</a:t>
            </a:r>
          </a:p>
          <a:p>
            <a:endParaRPr lang="en-US" dirty="0"/>
          </a:p>
          <a:p>
            <a:r>
              <a:rPr lang="en-US" i="1" dirty="0">
                <a:solidFill>
                  <a:srgbClr val="002060"/>
                </a:solidFill>
              </a:rPr>
              <a:t>For </a:t>
            </a:r>
            <a:r>
              <a:rPr lang="en-US" i="1" dirty="0" smtClean="0">
                <a:solidFill>
                  <a:srgbClr val="002060"/>
                </a:solidFill>
              </a:rPr>
              <a:t>reinforcement learning: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         </a:t>
            </a:r>
            <a:r>
              <a:rPr lang="en-US" dirty="0">
                <a:solidFill>
                  <a:srgbClr val="0070C0"/>
                </a:solidFill>
              </a:rPr>
              <a:t>.reward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  <a:r>
              <a:rPr lang="en-US" dirty="0" err="1" smtClean="0">
                <a:solidFill>
                  <a:srgbClr val="0070C0"/>
                </a:solidFill>
              </a:rPr>
              <a:t>episode_done</a:t>
            </a:r>
            <a:r>
              <a:rPr lang="en-US" dirty="0" smtClean="0">
                <a:solidFill>
                  <a:srgbClr val="0070C0"/>
                </a:solidFill>
              </a:rPr>
              <a:t>     s</a:t>
            </a:r>
            <a:r>
              <a:rPr lang="en-US" i="1" dirty="0" smtClean="0">
                <a:solidFill>
                  <a:srgbClr val="C00000"/>
                </a:solidFill>
              </a:rPr>
              <a:t>ignals </a:t>
            </a:r>
            <a:r>
              <a:rPr lang="en-US" i="1" dirty="0" smtClean="0">
                <a:solidFill>
                  <a:srgbClr val="C00000"/>
                </a:solidFill>
              </a:rPr>
              <a:t>end of episode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  <a:p>
            <a:r>
              <a:rPr lang="en-US" i="1" dirty="0" smtClean="0">
                <a:solidFill>
                  <a:srgbClr val="002060"/>
                </a:solidFill>
              </a:rPr>
              <a:t>For </a:t>
            </a:r>
            <a:r>
              <a:rPr lang="en-US" i="1" dirty="0">
                <a:solidFill>
                  <a:srgbClr val="002060"/>
                </a:solidFill>
              </a:rPr>
              <a:t>supervised dialogue </a:t>
            </a:r>
            <a:r>
              <a:rPr lang="en-US" i="1" dirty="0" smtClean="0">
                <a:solidFill>
                  <a:srgbClr val="002060"/>
                </a:solidFill>
              </a:rPr>
              <a:t>datasets: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        .label</a:t>
            </a:r>
            <a:endParaRPr lang="en-US" i="1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         .</a:t>
            </a:r>
            <a:r>
              <a:rPr lang="en-US" dirty="0" err="1" smtClean="0">
                <a:solidFill>
                  <a:srgbClr val="0070C0"/>
                </a:solidFill>
              </a:rPr>
              <a:t>label_candidates</a:t>
            </a:r>
            <a:r>
              <a:rPr lang="en-US" dirty="0" smtClean="0">
                <a:solidFill>
                  <a:srgbClr val="0070C0"/>
                </a:solidFill>
              </a:rPr>
              <a:t>  </a:t>
            </a:r>
            <a:r>
              <a:rPr lang="en-US" i="1" dirty="0" smtClean="0">
                <a:solidFill>
                  <a:srgbClr val="C00000"/>
                </a:solidFill>
              </a:rPr>
              <a:t>‘multiple choice’ problems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  <a:r>
              <a:rPr lang="en-US" dirty="0" err="1" smtClean="0">
                <a:solidFill>
                  <a:srgbClr val="0070C0"/>
                </a:solidFill>
              </a:rPr>
              <a:t>text_candidates</a:t>
            </a:r>
            <a:r>
              <a:rPr lang="en-US" dirty="0" smtClean="0">
                <a:solidFill>
                  <a:srgbClr val="0070C0"/>
                </a:solidFill>
              </a:rPr>
              <a:t>   </a:t>
            </a:r>
            <a:r>
              <a:rPr lang="en-US" i="1" dirty="0" smtClean="0">
                <a:solidFill>
                  <a:srgbClr val="C00000"/>
                </a:solidFill>
              </a:rPr>
              <a:t>candidate responses 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r>
              <a:rPr lang="en-US" i="1" dirty="0" smtClean="0">
                <a:solidFill>
                  <a:srgbClr val="002060"/>
                </a:solidFill>
              </a:rPr>
              <a:t>Grounding</a:t>
            </a:r>
            <a:r>
              <a:rPr lang="en-US" i="1" dirty="0" smtClean="0">
                <a:solidFill>
                  <a:srgbClr val="002060"/>
                </a:solidFill>
              </a:rPr>
              <a:t>:</a:t>
            </a:r>
            <a:endParaRPr lang="en-US" i="1" dirty="0">
              <a:solidFill>
                <a:srgbClr val="002060"/>
              </a:solidFill>
            </a:endParaRP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  <a:r>
              <a:rPr lang="en-US" dirty="0">
                <a:solidFill>
                  <a:srgbClr val="0070C0"/>
                </a:solidFill>
              </a:rPr>
              <a:t>image  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i="1" dirty="0" smtClean="0">
                <a:solidFill>
                  <a:srgbClr val="C00000"/>
                </a:solidFill>
              </a:rPr>
              <a:t>for VQA, Visual Dialog</a:t>
            </a:r>
            <a:r>
              <a:rPr lang="en-US" i="1" dirty="0" smtClean="0">
                <a:solidFill>
                  <a:srgbClr val="C00000"/>
                </a:solidFill>
              </a:rPr>
              <a:t>, Robots, </a:t>
            </a:r>
            <a:r>
              <a:rPr lang="en-US" i="1" dirty="0" smtClean="0">
                <a:solidFill>
                  <a:srgbClr val="C00000"/>
                </a:solidFill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52742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Tasks are Inside?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98808" y="1671095"/>
            <a:ext cx="241181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Sentence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Completion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QACNN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QADailyMail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CBT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BookTest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8808" y="3824177"/>
            <a:ext cx="243485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Chit-Chat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Ubuntu multiple-choice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UbuntuGeneration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Movies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SubReddit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Reddit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Twitter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Add your own dataset!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Open source</a:t>
            </a:r>
            <a:r>
              <a:rPr lang="mr-IN" i="1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2476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VQA/Visual Dialogue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TBD..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787" y="3804684"/>
            <a:ext cx="443023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Goal-Oriented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tasks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Camrest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Dialog-based Language Learning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QA,Recs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dialogue)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CommAI-env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787" y="1306728"/>
            <a:ext cx="450643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QA datasets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/>
              <a:t>bAbI</a:t>
            </a:r>
            <a:r>
              <a:rPr lang="en-US" dirty="0"/>
              <a:t> </a:t>
            </a:r>
            <a:r>
              <a:rPr lang="en-US" dirty="0" smtClean="0"/>
              <a:t>tasks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MCTest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SquAD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NewsQA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 MS MARCO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SimpleQuestions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WebQuestions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WikiQA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MTurkWikiMovies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(Movie-Recommendations)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76" y="2861055"/>
            <a:ext cx="6654800" cy="39243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1648047" y="1881963"/>
            <a:ext cx="1041990" cy="96756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0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5903"/>
            <a:ext cx="8229600" cy="1143000"/>
          </a:xfrm>
        </p:spPr>
        <p:txBody>
          <a:bodyPr/>
          <a:lstStyle/>
          <a:p>
            <a:r>
              <a:rPr lang="en-US" dirty="0" smtClean="0"/>
              <a:t>What Tasks are Inside?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98808" y="1671095"/>
            <a:ext cx="241181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Sentence </a:t>
            </a:r>
            <a:r>
              <a:rPr lang="en-US" b="1" dirty="0" smtClean="0"/>
              <a:t>Completion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0070C0"/>
                </a:solidFill>
              </a:rPr>
              <a:t>QACNN</a:t>
            </a:r>
          </a:p>
          <a:p>
            <a:r>
              <a:rPr lang="en-US" dirty="0" err="1" smtClean="0">
                <a:solidFill>
                  <a:srgbClr val="0070C0"/>
                </a:solidFill>
              </a:rPr>
              <a:t>QADailyMail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CBT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 smtClean="0">
                <a:solidFill>
                  <a:srgbClr val="0070C0"/>
                </a:solidFill>
              </a:rPr>
              <a:t>BookTest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8808" y="3824177"/>
            <a:ext cx="243485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Dialogue Chit-Chat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Ubuntu multiple-choice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 smtClean="0">
                <a:solidFill>
                  <a:srgbClr val="0070C0"/>
                </a:solidFill>
              </a:rPr>
              <a:t>UbuntuGeneration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Movies </a:t>
            </a:r>
            <a:r>
              <a:rPr lang="en-US" dirty="0" err="1" smtClean="0">
                <a:solidFill>
                  <a:srgbClr val="0070C0"/>
                </a:solidFill>
              </a:rPr>
              <a:t>SubReddit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Reddit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Twitter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Add your own dataset!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 smtClean="0">
                <a:solidFill>
                  <a:srgbClr val="FF0000"/>
                </a:solidFill>
              </a:rPr>
              <a:t>Open source</a:t>
            </a:r>
            <a:r>
              <a:rPr lang="mr-IN" i="1" dirty="0" smtClean="0">
                <a:solidFill>
                  <a:srgbClr val="FF0000"/>
                </a:solidFill>
              </a:rPr>
              <a:t>…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2476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VQA/Visual Dialogue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i="1" dirty="0" smtClean="0">
                <a:solidFill>
                  <a:srgbClr val="FF0000"/>
                </a:solidFill>
              </a:rPr>
              <a:t>TBD..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787" y="3804684"/>
            <a:ext cx="443023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Goal-Oriented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tasks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Camrest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Dialog-based Language Learning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QA,Recs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dialogue)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CommAI-env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787" y="1306728"/>
            <a:ext cx="450643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QA datasets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tasks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MCTest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/>
              <a:t>SquAD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NewsQA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 MS MARCO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SimpleQuestions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WebQuestions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WikiQA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MTurkWikiMovies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(Movie-Recommendations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827" y="541653"/>
            <a:ext cx="5283200" cy="6146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H="1">
            <a:off x="1467293" y="1584251"/>
            <a:ext cx="1680534" cy="6911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9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4131"/>
            <a:ext cx="8229600" cy="1143000"/>
          </a:xfrm>
        </p:spPr>
        <p:txBody>
          <a:bodyPr/>
          <a:lstStyle/>
          <a:p>
            <a:r>
              <a:rPr lang="en-US" dirty="0" smtClean="0"/>
              <a:t>What Tasks are Inside?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98808" y="1671095"/>
            <a:ext cx="241181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Sentence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Completion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QACNN</a:t>
            </a:r>
          </a:p>
          <a:p>
            <a:r>
              <a:rPr lang="en-US" dirty="0" err="1" smtClean="0"/>
              <a:t>QADailyMail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CBT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BookTest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8808" y="3824177"/>
            <a:ext cx="243485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Dialogue Chit-Chat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Ubuntu multiple-choice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 smtClean="0">
                <a:solidFill>
                  <a:srgbClr val="0070C0"/>
                </a:solidFill>
              </a:rPr>
              <a:t>UbuntuGeneration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Movies </a:t>
            </a:r>
            <a:r>
              <a:rPr lang="en-US" dirty="0" err="1" smtClean="0">
                <a:solidFill>
                  <a:srgbClr val="0070C0"/>
                </a:solidFill>
              </a:rPr>
              <a:t>SubReddit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Reddit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Twitter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Add your own dataset!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 smtClean="0">
                <a:solidFill>
                  <a:srgbClr val="FF0000"/>
                </a:solidFill>
              </a:rPr>
              <a:t>Open source</a:t>
            </a:r>
            <a:r>
              <a:rPr lang="mr-IN" i="1" dirty="0" smtClean="0">
                <a:solidFill>
                  <a:srgbClr val="FF0000"/>
                </a:solidFill>
              </a:rPr>
              <a:t>…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2476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VQA/Visual Dialogue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 smtClean="0">
                <a:solidFill>
                  <a:srgbClr val="FF0000"/>
                </a:solidFill>
              </a:rPr>
              <a:t>TBD..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787" y="3804684"/>
            <a:ext cx="443023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Dialogue </a:t>
            </a:r>
            <a:r>
              <a:rPr lang="en-US" b="1" dirty="0" smtClean="0"/>
              <a:t>Goal-Oriented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>
                <a:solidFill>
                  <a:srgbClr val="0070C0"/>
                </a:solidFill>
              </a:rPr>
              <a:t>bAbI</a:t>
            </a:r>
            <a:r>
              <a:rPr lang="en-US" dirty="0" smtClean="0">
                <a:solidFill>
                  <a:srgbClr val="0070C0"/>
                </a:solidFill>
              </a:rPr>
              <a:t> Dialog </a:t>
            </a:r>
            <a:r>
              <a:rPr lang="en-US" dirty="0">
                <a:solidFill>
                  <a:srgbClr val="0070C0"/>
                </a:solidFill>
              </a:rPr>
              <a:t>tasks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 smtClean="0">
                <a:solidFill>
                  <a:srgbClr val="0070C0"/>
                </a:solidFill>
              </a:rPr>
              <a:t>Camrest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Dialog-based Language Learning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 smtClean="0">
                <a:solidFill>
                  <a:srgbClr val="0070C0"/>
                </a:solidFill>
              </a:rPr>
              <a:t>MovieDD</a:t>
            </a:r>
            <a:r>
              <a:rPr lang="en-US" dirty="0" smtClean="0">
                <a:solidFill>
                  <a:srgbClr val="0070C0"/>
                </a:solidFill>
              </a:rPr>
              <a:t> (</a:t>
            </a:r>
            <a:r>
              <a:rPr lang="en-US" dirty="0" err="1" smtClean="0">
                <a:solidFill>
                  <a:srgbClr val="0070C0"/>
                </a:solidFill>
              </a:rPr>
              <a:t>QA,Recs</a:t>
            </a:r>
            <a:r>
              <a:rPr lang="en-US" dirty="0" smtClean="0">
                <a:solidFill>
                  <a:srgbClr val="0070C0"/>
                </a:solidFill>
              </a:rPr>
              <a:t> dialogue) 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err="1" smtClean="0">
                <a:solidFill>
                  <a:srgbClr val="0070C0"/>
                </a:solidFill>
              </a:rPr>
              <a:t>CommAI-env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787" y="1306728"/>
            <a:ext cx="450643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QA datasets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tasks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MCTest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SquAD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NewsQA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 MS MARCO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SimpleQuestions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WebQuestions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WikiQA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MTurkWikiMovies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(Movie-Recommendations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3577"/>
            <a:ext cx="7769372" cy="402442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/>
          <p:cNvCxnSpPr>
            <a:endCxn id="4" idx="1"/>
          </p:cNvCxnSpPr>
          <p:nvPr/>
        </p:nvCxnSpPr>
        <p:spPr>
          <a:xfrm flipV="1">
            <a:off x="4572000" y="2409759"/>
            <a:ext cx="926808" cy="423818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37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Tasks are Inside?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98808" y="1671095"/>
            <a:ext cx="241181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Sentence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Completion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QACNN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QADailyMail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/>
              <a:t>CBT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BookTest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8808" y="3824177"/>
            <a:ext cx="243485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Chit-Chat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Ubuntu multiple-choice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UbuntuGeneration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Movies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SubReddit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Reddit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Twitter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Add your own dataset!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Open source</a:t>
            </a:r>
            <a:r>
              <a:rPr lang="mr-IN" i="1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2476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VQA/Visual Dialogue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TBD..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787" y="3804684"/>
            <a:ext cx="443023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Goal-Oriented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tasks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Camrest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Dialog-based Language Learning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QA,Recs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dialogue)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CommAI-env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787" y="1306728"/>
            <a:ext cx="450643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QA datasets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tasks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MCTest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SquAD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NewsQA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 MS MARCO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SimpleQuestions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WebQuestions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WikiQA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MTurkWikiMovies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(Movie-Recommendations)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3198"/>
            <a:ext cx="9144000" cy="4953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986670" y="2711302"/>
            <a:ext cx="606056" cy="233917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87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Tasks are Inside?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98808" y="1671095"/>
            <a:ext cx="241181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Sentence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Completion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QACNN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QADailyMail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CBT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BookTest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8808" y="3824177"/>
            <a:ext cx="243485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Chit-Chat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Ubuntu multiple-choice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UbuntuGeneration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Movies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SubReddit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Reddit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Twitter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Add your own dataset!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Open source</a:t>
            </a:r>
            <a:r>
              <a:rPr lang="mr-IN" i="1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2476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VQA/Visual Dialogue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TBD..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787" y="3804684"/>
            <a:ext cx="443023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Goal-Oriented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bAbI</a:t>
            </a:r>
            <a:r>
              <a:rPr lang="en-US" dirty="0" smtClean="0"/>
              <a:t> Dialog </a:t>
            </a:r>
            <a:r>
              <a:rPr lang="en-US" dirty="0"/>
              <a:t>tasks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Camrest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Dialog-based Language Learning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QA,Recs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dialogue)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CommAI-env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787" y="1306728"/>
            <a:ext cx="450643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QA datasets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tasks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MCTest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SquAD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NewsQA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 MS MARCO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SimpleQuestions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WebQuestions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WikiQA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MTurkWikiMovies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(Movie-Recommendations)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611096"/>
            <a:ext cx="5715000" cy="584770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2222205" y="3710763"/>
            <a:ext cx="1206795" cy="4890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48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Language Grounded Robots</a:t>
            </a:r>
            <a:r>
              <a:rPr lang="en-US" b="1" dirty="0"/>
              <a:t> </a:t>
            </a:r>
            <a:r>
              <a:rPr lang="en-US" i="1" dirty="0">
                <a:solidFill>
                  <a:srgbClr val="0070C0"/>
                </a:solidFill>
              </a:rPr>
              <a:t>need to</a:t>
            </a:r>
            <a:r>
              <a:rPr lang="en-US" dirty="0">
                <a:solidFill>
                  <a:srgbClr val="0070C0"/>
                </a:solidFill>
              </a:rPr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130" y="1610834"/>
            <a:ext cx="8872870" cy="514084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 </a:t>
            </a:r>
            <a:r>
              <a:rPr lang="en-US" sz="2400" dirty="0"/>
              <a:t>able to track the world state </a:t>
            </a:r>
            <a:r>
              <a:rPr lang="en-US" sz="2400" dirty="0">
                <a:solidFill>
                  <a:srgbClr val="00B050"/>
                </a:solidFill>
              </a:rPr>
              <a:t>(people, objects, things) </a:t>
            </a:r>
            <a:endParaRPr lang="en-US" sz="2400" dirty="0" smtClean="0">
              <a:solidFill>
                <a:srgbClr val="00B050"/>
              </a:solidFill>
            </a:endParaRPr>
          </a:p>
          <a:p>
            <a:pPr lvl="1"/>
            <a:r>
              <a:rPr lang="en-US" sz="1800" dirty="0" smtClean="0">
                <a:hlinkClick r:id="rId2"/>
              </a:rPr>
              <a:t>Tracking the World State with Recurrent Entity Networks.</a:t>
            </a:r>
            <a:r>
              <a:rPr lang="en-US" sz="1800" dirty="0" smtClean="0"/>
              <a:t> </a:t>
            </a:r>
            <a:r>
              <a:rPr lang="en-US" sz="1800" dirty="0" err="1" smtClean="0"/>
              <a:t>Henaff</a:t>
            </a:r>
            <a:r>
              <a:rPr lang="en-US" sz="1800" dirty="0" smtClean="0"/>
              <a:t> et al., ICLR </a:t>
            </a:r>
            <a:r>
              <a:rPr lang="mr-IN" sz="1800" dirty="0" smtClean="0"/>
              <a:t>’</a:t>
            </a:r>
            <a:r>
              <a:rPr lang="en-US" sz="1800" dirty="0" smtClean="0"/>
              <a:t>17</a:t>
            </a:r>
          </a:p>
          <a:p>
            <a:pPr lvl="1"/>
            <a:endParaRPr lang="en-US" sz="1800" dirty="0" smtClean="0"/>
          </a:p>
          <a:p>
            <a:r>
              <a:rPr lang="en-US" sz="2400" dirty="0" smtClean="0"/>
              <a:t>learn from language feedback </a:t>
            </a:r>
            <a:r>
              <a:rPr lang="en-US" sz="2400" dirty="0" smtClean="0">
                <a:solidFill>
                  <a:srgbClr val="00B050"/>
                </a:solidFill>
              </a:rPr>
              <a:t>(i.e. the things said to it)</a:t>
            </a:r>
          </a:p>
          <a:p>
            <a:pPr lvl="1"/>
            <a:r>
              <a:rPr lang="en-US" sz="1800" u="sng" dirty="0">
                <a:hlinkClick r:id="rId3"/>
              </a:rPr>
              <a:t>Dialogue Learning With </a:t>
            </a:r>
            <a:r>
              <a:rPr lang="en-US" sz="1800" dirty="0" smtClean="0">
                <a:hlinkClick r:id="rId3"/>
              </a:rPr>
              <a:t>Human-in-the-Loop.</a:t>
            </a:r>
            <a:r>
              <a:rPr lang="en-US" sz="1800" dirty="0"/>
              <a:t> </a:t>
            </a:r>
            <a:r>
              <a:rPr lang="en-US" sz="1800" dirty="0" smtClean="0"/>
              <a:t>Li et al., ICLR ‘17.</a:t>
            </a:r>
          </a:p>
          <a:p>
            <a:pPr lvl="1"/>
            <a:endParaRPr lang="en-US" sz="1800" dirty="0" smtClean="0"/>
          </a:p>
          <a:p>
            <a:r>
              <a:rPr lang="en-US" sz="2400" dirty="0" smtClean="0"/>
              <a:t>learn from asking questions </a:t>
            </a:r>
            <a:r>
              <a:rPr lang="en-US" sz="2400" dirty="0" smtClean="0">
                <a:solidFill>
                  <a:srgbClr val="00B050"/>
                </a:solidFill>
              </a:rPr>
              <a:t>(which questions? when to ask?) </a:t>
            </a:r>
          </a:p>
          <a:p>
            <a:pPr lvl="1"/>
            <a:r>
              <a:rPr lang="en-US" sz="1800" dirty="0" smtClean="0">
                <a:hlinkClick r:id="rId4"/>
              </a:rPr>
              <a:t>Learning through Dialogue Interactions by Asking Questions.</a:t>
            </a:r>
            <a:r>
              <a:rPr lang="en-US" sz="1800" dirty="0" smtClean="0"/>
              <a:t> Li et al., ICLR ‘17.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be bootstrapped from training data!</a:t>
            </a:r>
            <a:r>
              <a:rPr lang="en-US" sz="2400" dirty="0" smtClean="0">
                <a:solidFill>
                  <a:srgbClr val="00B050"/>
                </a:solidFill>
              </a:rPr>
              <a:t> (diverse &amp; lots of it?)</a:t>
            </a:r>
          </a:p>
          <a:p>
            <a:r>
              <a:rPr lang="en-US" sz="2400" dirty="0" smtClean="0"/>
              <a:t>have </a:t>
            </a:r>
            <a:r>
              <a:rPr lang="en-US" sz="2400" dirty="0"/>
              <a:t>a unified learning </a:t>
            </a:r>
            <a:r>
              <a:rPr lang="en-US" sz="2400" dirty="0" smtClean="0"/>
              <a:t>system </a:t>
            </a:r>
            <a:r>
              <a:rPr lang="en-US" sz="2400" i="1" dirty="0">
                <a:solidFill>
                  <a:srgbClr val="FF0000"/>
                </a:solidFill>
              </a:rPr>
              <a:t>not a bunch of hard-coded </a:t>
            </a:r>
            <a:r>
              <a:rPr lang="en-US" sz="2400" i="1" dirty="0" smtClean="0">
                <a:solidFill>
                  <a:srgbClr val="FF0000"/>
                </a:solidFill>
              </a:rPr>
              <a:t>hacks</a:t>
            </a:r>
          </a:p>
          <a:p>
            <a:pPr lvl="1"/>
            <a:r>
              <a:rPr lang="en-US" sz="2000" dirty="0">
                <a:hlinkClick r:id="rId5"/>
              </a:rPr>
              <a:t>ParlAI: A Dialog Research Software Platform.</a:t>
            </a:r>
            <a:r>
              <a:rPr lang="en-US" sz="2000" dirty="0"/>
              <a:t> Miller et al., EMNLP ‘17</a:t>
            </a:r>
            <a:r>
              <a:rPr lang="en-US" sz="2000" dirty="0" smtClean="0"/>
              <a:t>.</a:t>
            </a:r>
            <a:endParaRPr lang="en-US" sz="2000" i="1" dirty="0" smtClean="0"/>
          </a:p>
          <a:p>
            <a:pPr lvl="1"/>
            <a:endParaRPr lang="en-US" sz="1600" i="1" dirty="0"/>
          </a:p>
        </p:txBody>
      </p:sp>
      <p:sp>
        <p:nvSpPr>
          <p:cNvPr id="4" name="Donut 3"/>
          <p:cNvSpPr/>
          <p:nvPr/>
        </p:nvSpPr>
        <p:spPr>
          <a:xfrm>
            <a:off x="-637952" y="1084521"/>
            <a:ext cx="10526232" cy="1903228"/>
          </a:xfrm>
          <a:prstGeom prst="donut">
            <a:avLst/>
          </a:prstGeom>
          <a:solidFill>
            <a:srgbClr val="FF0000">
              <a:alpha val="64000"/>
            </a:srgbClr>
          </a:solidFill>
          <a:ln w="0" cmpd="dbl"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66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Tasks are Inside?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98808" y="1671095"/>
            <a:ext cx="241181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Sentence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Completion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QACNN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QADailyMail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CBT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BookTest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8808" y="3824177"/>
            <a:ext cx="243485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Chit-Chat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Ubuntu multiple-choice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UbuntuGeneration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Movies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SubReddit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Reddit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Twitter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Add your own dataset!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Open source</a:t>
            </a:r>
            <a:r>
              <a:rPr lang="mr-IN" i="1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2476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VQA/Visual Dialogue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TBD..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787" y="3804684"/>
            <a:ext cx="443023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Goal-Oriented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tasks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Camrest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Dialog-based Language Learning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/>
              <a:t>MovieDD</a:t>
            </a:r>
            <a:r>
              <a:rPr lang="en-US" dirty="0" smtClean="0"/>
              <a:t> (</a:t>
            </a:r>
            <a:r>
              <a:rPr lang="en-US" dirty="0" err="1" smtClean="0"/>
              <a:t>QA,Recs</a:t>
            </a:r>
            <a:r>
              <a:rPr lang="en-US" dirty="0" smtClean="0"/>
              <a:t> dialogue)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CommAI-env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787" y="1306728"/>
            <a:ext cx="450643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QA datasets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tasks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MCTest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SquAD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NewsQA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 MS MARCO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SimpleQuestions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WebQuestions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WikiQA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MTurkWikiMovies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(Movie-Recommendations)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14" y="1823809"/>
            <a:ext cx="6934200" cy="20447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1722476" y="3804684"/>
            <a:ext cx="1945757" cy="124578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55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Tasks are Inside?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98808" y="1671095"/>
            <a:ext cx="241181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Sentence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Completion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QACNN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QADailyMail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CBT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BookTest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8808" y="3824177"/>
            <a:ext cx="243485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Chit-Chat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Ubuntu multiple-choice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/>
              <a:t>UbuntuGeneration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Movies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SubReddit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Reddit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Twitter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Add your own dataset!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Open source</a:t>
            </a:r>
            <a:r>
              <a:rPr lang="mr-IN" i="1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2476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VQA/Visual Dialogue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TBD..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787" y="3804684"/>
            <a:ext cx="443023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Goal-Oriented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tasks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Camrest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Dialog-based Language Learning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QA,Recs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dialogue)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CommAI-env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787" y="1306728"/>
            <a:ext cx="450643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QA datasets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tasks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MCTest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SquAD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NewsQA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 MS MARCO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SimpleQuestions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WebQuestions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WikiQA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MTurkWikiMovies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(Movie-Recommendations)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54"/>
            <a:ext cx="9144000" cy="331075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5155019" y="3551227"/>
            <a:ext cx="756683" cy="93571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60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Tasks are Inside?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98808" y="1671095"/>
            <a:ext cx="241181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Sentence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Completion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QACNN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QADailyMail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CBT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BookTest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8808" y="3824177"/>
            <a:ext cx="243485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Chit-Chat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Ubuntu multiple-choice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UbuntuGeneration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/>
              <a:t>Movies </a:t>
            </a:r>
            <a:r>
              <a:rPr lang="en-US" dirty="0" err="1" smtClean="0"/>
              <a:t>SubReddit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Reddit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Twitter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Add your own dataset!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Open source</a:t>
            </a:r>
            <a:r>
              <a:rPr lang="mr-IN" i="1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2476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VQA/Visual Dialogue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TBD..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787" y="3804684"/>
            <a:ext cx="443023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Goal-Oriented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 tasks</a:t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Camrest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Dialog-based Language Learning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QA,Recs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dialogue) </a:t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CommAI-env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787" y="1306728"/>
            <a:ext cx="450643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QA datasets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tasks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MCTest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SquAD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NewsQA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 MS MARCO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SimpleQuestions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WebQuestions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WikiQA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MTurkWikiMovies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(Movie-Recommendations)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" y="2954598"/>
            <a:ext cx="7938266" cy="11025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91" y="1930216"/>
            <a:ext cx="6781800" cy="10541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155019" y="3955312"/>
            <a:ext cx="437707" cy="8293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6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Tasks are Inside?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98808" y="1671095"/>
            <a:ext cx="2411815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Sentence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Completion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QACNN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QADailyMail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CBT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BookTest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98808" y="3824177"/>
            <a:ext cx="2434855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Chit-Chat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Ubuntu multiple-choice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UbuntuGeneration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Movies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SubReddit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Reddit</a:t>
            </a:r>
          </a:p>
          <a:p>
            <a:r>
              <a:rPr lang="en-US" dirty="0" smtClean="0"/>
              <a:t>Twitter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Add your own dataset!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Open source</a:t>
            </a:r>
            <a:r>
              <a:rPr lang="mr-IN" i="1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2476" y="5812467"/>
            <a:ext cx="243485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VQA/Visual Dialogue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TBD..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787" y="3804684"/>
            <a:ext cx="4430232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Dialogue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Goal-Oriented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tasks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Camrest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Dialog-based Language Learning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QA,Recs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dialogue)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CommAI-env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4787" y="1306728"/>
            <a:ext cx="450643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QA datasets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bAbI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tasks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MCTest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SquAD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NewsQA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 MS MARCO</a:t>
            </a: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SimpleQuestions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WebQuestions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WikiQA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MTurkWikiMovies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MovieDD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(Movie-Recommendations)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1" y="1877976"/>
            <a:ext cx="8001000" cy="2349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4867942" y="4195288"/>
            <a:ext cx="701749" cy="10550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2" y="4163990"/>
            <a:ext cx="2260600" cy="3086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2018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A02636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143" y="3839521"/>
            <a:ext cx="1853184" cy="3121152"/>
          </a:xfrm>
          <a:prstGeom prst="rect">
            <a:avLst/>
          </a:prstGeom>
        </p:spPr>
      </p:pic>
      <p:pic>
        <p:nvPicPr>
          <p:cNvPr id="5" name="Picture 4" descr="AA02635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355" y="5227491"/>
            <a:ext cx="3136392" cy="3121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So we still fail on some tasks….</a:t>
            </a:r>
            <a:endParaRPr lang="en-US" b="1" dirty="0"/>
          </a:p>
        </p:txBody>
      </p:sp>
      <p:pic>
        <p:nvPicPr>
          <p:cNvPr id="4" name="Picture 3" descr="AA026348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62" y="5461742"/>
            <a:ext cx="3121152" cy="21640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675" y="1427595"/>
            <a:ext cx="8476052" cy="4343400"/>
          </a:xfrm>
        </p:spPr>
        <p:txBody>
          <a:bodyPr>
            <a:normAutofit/>
          </a:bodyPr>
          <a:lstStyle/>
          <a:p>
            <a:endParaRPr lang="en-US" i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rgbClr val="FF0000"/>
                </a:solidFill>
              </a:rPr>
              <a:t>  </a:t>
            </a:r>
            <a:r>
              <a:rPr lang="en-US" sz="2800" i="1" dirty="0" smtClean="0">
                <a:solidFill>
                  <a:srgbClr val="FF0000"/>
                </a:solidFill>
              </a:rPr>
              <a:t>.. </a:t>
            </a:r>
            <a:r>
              <a:rPr lang="en-US" sz="2800" i="1" dirty="0">
                <a:solidFill>
                  <a:srgbClr val="FF0000"/>
                </a:solidFill>
              </a:rPr>
              <a:t>a</a:t>
            </a:r>
            <a:r>
              <a:rPr lang="en-US" sz="2800" i="1" dirty="0" smtClean="0">
                <a:solidFill>
                  <a:srgbClr val="FF0000"/>
                </a:solidFill>
              </a:rPr>
              <a:t>nd we could also make more tasks that we fail on!</a:t>
            </a:r>
          </a:p>
          <a:p>
            <a:pPr marL="0" indent="0">
              <a:buNone/>
            </a:pPr>
            <a:endParaRPr lang="en-US" i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Our hope is that a feedback loop of: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D</a:t>
            </a:r>
            <a:r>
              <a:rPr lang="en-US" dirty="0" smtClean="0">
                <a:solidFill>
                  <a:srgbClr val="0000FF"/>
                </a:solidFill>
              </a:rPr>
              <a:t>eveloping </a:t>
            </a:r>
            <a:r>
              <a:rPr lang="en-US" b="1" dirty="0" smtClean="0">
                <a:solidFill>
                  <a:srgbClr val="0000FF"/>
                </a:solidFill>
              </a:rPr>
              <a:t>tasks</a:t>
            </a:r>
            <a:r>
              <a:rPr lang="en-US" dirty="0" smtClean="0">
                <a:solidFill>
                  <a:srgbClr val="0000FF"/>
                </a:solidFill>
              </a:rPr>
              <a:t> that </a:t>
            </a:r>
            <a:r>
              <a:rPr lang="en-US" b="1" dirty="0" smtClean="0">
                <a:solidFill>
                  <a:srgbClr val="0000FF"/>
                </a:solidFill>
              </a:rPr>
              <a:t>break models</a:t>
            </a:r>
            <a:r>
              <a:rPr lang="en-US" dirty="0" smtClean="0">
                <a:solidFill>
                  <a:srgbClr val="0000FF"/>
                </a:solidFill>
              </a:rPr>
              <a:t>, and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00FF"/>
                </a:solidFill>
              </a:rPr>
              <a:t> Developing </a:t>
            </a:r>
            <a:r>
              <a:rPr lang="en-US" b="1" dirty="0" smtClean="0">
                <a:solidFill>
                  <a:srgbClr val="0000FF"/>
                </a:solidFill>
              </a:rPr>
              <a:t>models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that can </a:t>
            </a:r>
            <a:r>
              <a:rPr lang="en-US" b="1" dirty="0">
                <a:solidFill>
                  <a:srgbClr val="0000FF"/>
                </a:solidFill>
              </a:rPr>
              <a:t>solve </a:t>
            </a:r>
            <a:r>
              <a:rPr lang="en-US" b="1" dirty="0" smtClean="0">
                <a:solidFill>
                  <a:srgbClr val="0000FF"/>
                </a:solidFill>
              </a:rPr>
              <a:t>tasks</a:t>
            </a:r>
            <a:endParaRPr lang="en-US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</a:rPr>
              <a:t>      …  leads </a:t>
            </a:r>
            <a:r>
              <a:rPr lang="en-US" dirty="0">
                <a:solidFill>
                  <a:srgbClr val="0000FF"/>
                </a:solidFill>
              </a:rPr>
              <a:t>in a </a:t>
            </a:r>
            <a:r>
              <a:rPr lang="en-US" b="1" dirty="0">
                <a:solidFill>
                  <a:srgbClr val="FF6600"/>
                </a:solidFill>
              </a:rPr>
              <a:t>fruitful</a:t>
            </a:r>
            <a:r>
              <a:rPr lang="en-US" dirty="0">
                <a:solidFill>
                  <a:srgbClr val="0000FF"/>
                </a:solidFill>
              </a:rPr>
              <a:t> research </a:t>
            </a:r>
            <a:r>
              <a:rPr lang="en-US" dirty="0" smtClean="0">
                <a:solidFill>
                  <a:srgbClr val="0000FF"/>
                </a:solidFill>
              </a:rPr>
              <a:t>direction….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0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947"/>
            <a:ext cx="8229600" cy="1143000"/>
          </a:xfrm>
        </p:spPr>
        <p:txBody>
          <a:bodyPr/>
          <a:lstStyle/>
          <a:p>
            <a:r>
              <a:rPr lang="en-US" dirty="0" err="1" smtClean="0"/>
              <a:t>SQuAD</a:t>
            </a:r>
            <a:r>
              <a:rPr lang="en-US" dirty="0" smtClean="0"/>
              <a:t> dataset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00" y="1417638"/>
            <a:ext cx="5126932" cy="47418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947"/>
            <a:ext cx="4286557" cy="49872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974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849" y="-330305"/>
            <a:ext cx="8042276" cy="133695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WARNING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1" y="852103"/>
            <a:ext cx="8775029" cy="566460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Working </a:t>
            </a:r>
            <a:r>
              <a:rPr lang="en-US" sz="2400" dirty="0">
                <a:solidFill>
                  <a:srgbClr val="FF0000"/>
                </a:solidFill>
              </a:rPr>
              <a:t>on </a:t>
            </a:r>
            <a:r>
              <a:rPr lang="en-US" sz="2400" dirty="0" smtClean="0">
                <a:solidFill>
                  <a:srgbClr val="FF0000"/>
                </a:solidFill>
              </a:rPr>
              <a:t>individual </a:t>
            </a:r>
            <a:r>
              <a:rPr lang="en-US" sz="2400" dirty="0">
                <a:solidFill>
                  <a:srgbClr val="FF0000"/>
                </a:solidFill>
              </a:rPr>
              <a:t>datasets can lead to </a:t>
            </a:r>
            <a:r>
              <a:rPr lang="en-US" sz="2400" dirty="0" err="1">
                <a:solidFill>
                  <a:srgbClr val="FF0000"/>
                </a:solidFill>
              </a:rPr>
              <a:t>siloed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research,overfitting</a:t>
            </a:r>
            <a:r>
              <a:rPr lang="en-US" sz="2400" dirty="0" smtClean="0">
                <a:solidFill>
                  <a:srgbClr val="FF0000"/>
                </a:solidFill>
              </a:rPr>
              <a:t> to specific qualities of a task that don’t generalize to other tasks.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2060"/>
                </a:solidFill>
              </a:rPr>
              <a:t>For </a:t>
            </a:r>
            <a:r>
              <a:rPr lang="en-US" sz="2400" dirty="0">
                <a:solidFill>
                  <a:srgbClr val="002060"/>
                </a:solidFill>
              </a:rPr>
              <a:t>example, methods that do not generalize </a:t>
            </a:r>
            <a:r>
              <a:rPr lang="en-US" sz="2400" dirty="0" smtClean="0">
                <a:solidFill>
                  <a:srgbClr val="002060"/>
                </a:solidFill>
              </a:rPr>
              <a:t>beyond: 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</a:p>
          <a:p>
            <a:r>
              <a:rPr lang="en-US" sz="2400" dirty="0" err="1" smtClean="0">
                <a:solidFill>
                  <a:srgbClr val="0070C0"/>
                </a:solidFill>
              </a:rPr>
              <a:t>WebQuestions</a:t>
            </a:r>
            <a:r>
              <a:rPr lang="en-US" sz="2400" dirty="0" smtClean="0">
                <a:solidFill>
                  <a:srgbClr val="0070C0"/>
                </a:solidFill>
              </a:rPr>
              <a:t> (</a:t>
            </a:r>
            <a:r>
              <a:rPr lang="en-US" sz="2400" dirty="0" err="1" smtClean="0">
                <a:solidFill>
                  <a:srgbClr val="0070C0"/>
                </a:solidFill>
              </a:rPr>
              <a:t>Berant</a:t>
            </a:r>
            <a:r>
              <a:rPr lang="en-US" sz="2400" dirty="0" smtClean="0">
                <a:solidFill>
                  <a:srgbClr val="0070C0"/>
                </a:solidFill>
              </a:rPr>
              <a:t> et al., ‘13) because </a:t>
            </a:r>
            <a:r>
              <a:rPr lang="en-US" sz="2400" dirty="0">
                <a:solidFill>
                  <a:srgbClr val="0070C0"/>
                </a:solidFill>
              </a:rPr>
              <a:t>they specialize on knowledge bases </a:t>
            </a:r>
            <a:r>
              <a:rPr lang="en-US" sz="2400" dirty="0" smtClean="0">
                <a:solidFill>
                  <a:srgbClr val="0070C0"/>
                </a:solidFill>
              </a:rPr>
              <a:t>only,</a:t>
            </a:r>
          </a:p>
          <a:p>
            <a:r>
              <a:rPr lang="en-US" sz="2400" dirty="0" err="1" smtClean="0">
                <a:solidFill>
                  <a:srgbClr val="0070C0"/>
                </a:solidFill>
              </a:rPr>
              <a:t>SQuAD</a:t>
            </a:r>
            <a:r>
              <a:rPr lang="en-US" sz="2400" dirty="0" smtClean="0">
                <a:solidFill>
                  <a:srgbClr val="0070C0"/>
                </a:solidFill>
              </a:rPr>
              <a:t>  (</a:t>
            </a:r>
            <a:r>
              <a:rPr lang="en-US" sz="2400" dirty="0" err="1" smtClean="0">
                <a:solidFill>
                  <a:srgbClr val="0070C0"/>
                </a:solidFill>
              </a:rPr>
              <a:t>Rajpurkar</a:t>
            </a:r>
            <a:r>
              <a:rPr lang="en-US" sz="2400" dirty="0" smtClean="0">
                <a:solidFill>
                  <a:srgbClr val="0070C0"/>
                </a:solidFill>
              </a:rPr>
              <a:t> et al, </a:t>
            </a:r>
            <a:r>
              <a:rPr lang="mr-IN" sz="2400" dirty="0" smtClean="0">
                <a:solidFill>
                  <a:srgbClr val="0070C0"/>
                </a:solidFill>
              </a:rPr>
              <a:t>’</a:t>
            </a:r>
            <a:r>
              <a:rPr lang="en-US" sz="2400" dirty="0" smtClean="0">
                <a:solidFill>
                  <a:srgbClr val="0070C0"/>
                </a:solidFill>
              </a:rPr>
              <a:t>16)  </a:t>
            </a:r>
            <a:r>
              <a:rPr lang="en-US" sz="2400" dirty="0">
                <a:solidFill>
                  <a:srgbClr val="0070C0"/>
                </a:solidFill>
              </a:rPr>
              <a:t>because they predict start and end context </a:t>
            </a:r>
            <a:r>
              <a:rPr lang="en-US" sz="2400" dirty="0" smtClean="0">
                <a:solidFill>
                  <a:srgbClr val="0070C0"/>
                </a:solidFill>
              </a:rPr>
              <a:t>indices; relies on word-overlap</a:t>
            </a:r>
          </a:p>
          <a:p>
            <a:r>
              <a:rPr lang="en-US" sz="2400" dirty="0" err="1" smtClean="0">
                <a:solidFill>
                  <a:srgbClr val="0070C0"/>
                </a:solidFill>
              </a:rPr>
              <a:t>bAbI</a:t>
            </a:r>
            <a:r>
              <a:rPr lang="en-US" sz="2400" dirty="0" smtClean="0">
                <a:solidFill>
                  <a:srgbClr val="0070C0"/>
                </a:solidFill>
              </a:rPr>
              <a:t> (Weston et al., ‘15) because they </a:t>
            </a:r>
            <a:r>
              <a:rPr lang="en-US" sz="2400" dirty="0">
                <a:solidFill>
                  <a:srgbClr val="0070C0"/>
                </a:solidFill>
              </a:rPr>
              <a:t>use supporting facts </a:t>
            </a:r>
            <a:r>
              <a:rPr lang="en-US" sz="2400" dirty="0" smtClean="0">
                <a:solidFill>
                  <a:srgbClr val="0070C0"/>
                </a:solidFill>
              </a:rPr>
              <a:t>or </a:t>
            </a:r>
            <a:r>
              <a:rPr lang="en-US" sz="2400" dirty="0">
                <a:solidFill>
                  <a:srgbClr val="0070C0"/>
                </a:solidFill>
              </a:rPr>
              <a:t>make use of its simulated nature</a:t>
            </a:r>
            <a:r>
              <a:rPr lang="en-US" sz="2400" dirty="0" smtClean="0">
                <a:solidFill>
                  <a:srgbClr val="0070C0"/>
                </a:solidFill>
              </a:rPr>
              <a:t>.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CBT or QACNN aren’t really QA or dialogue tasks (closer to LM)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0605" y="6285875"/>
            <a:ext cx="8708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u="sng" dirty="0" smtClean="0">
                <a:solidFill>
                  <a:srgbClr val="00B050"/>
                </a:solidFill>
              </a:rPr>
              <a:t>We want to find models/ideas that work on many tasks!!!!</a:t>
            </a:r>
            <a:endParaRPr lang="en-US" sz="2400" i="1" u="sng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041" y="126329"/>
            <a:ext cx="989879" cy="989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860" y="126329"/>
            <a:ext cx="957595" cy="95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935" y="1141228"/>
            <a:ext cx="1314893" cy="13148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Why Unify?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want models that aren’t just one-trick</a:t>
            </a:r>
          </a:p>
          <a:p>
            <a:endParaRPr lang="en-US" dirty="0"/>
          </a:p>
          <a:p>
            <a:r>
              <a:rPr lang="en-US" dirty="0" smtClean="0"/>
              <a:t>We can find model weaknesses &amp; iterate</a:t>
            </a:r>
          </a:p>
          <a:p>
            <a:endParaRPr lang="en-US" dirty="0"/>
          </a:p>
          <a:p>
            <a:r>
              <a:rPr lang="en-US" dirty="0" smtClean="0"/>
              <a:t>We can study task transfer, compositionality,..</a:t>
            </a:r>
          </a:p>
          <a:p>
            <a:endParaRPr lang="en-US" dirty="0"/>
          </a:p>
          <a:p>
            <a:r>
              <a:rPr lang="en-US" dirty="0" smtClean="0"/>
              <a:t>Maybe one day we can get close to AI ;)  </a:t>
            </a:r>
            <a:endParaRPr lang="en-US" i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rgbClr val="002060"/>
                </a:solidFill>
              </a:rPr>
              <a:t> </a:t>
            </a:r>
            <a:r>
              <a:rPr lang="en-US" i="1" dirty="0" smtClean="0">
                <a:solidFill>
                  <a:srgbClr val="002060"/>
                </a:solidFill>
              </a:rPr>
              <a:t> 	 -&gt; an agent that is good at (all?) dialog</a:t>
            </a:r>
            <a:endParaRPr lang="en-US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87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97" y="93585"/>
            <a:ext cx="8623004" cy="4791983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0070C0"/>
                </a:solidFill>
              </a:rPr>
              <a:t/>
            </a:r>
            <a:br>
              <a:rPr lang="en-US" sz="4000" dirty="0" smtClean="0">
                <a:solidFill>
                  <a:srgbClr val="0070C0"/>
                </a:solidFill>
              </a:rPr>
            </a:br>
            <a:r>
              <a:rPr lang="en-US" sz="4000" dirty="0">
                <a:solidFill>
                  <a:srgbClr val="0070C0"/>
                </a:solidFill>
              </a:rPr>
              <a:t/>
            </a:r>
            <a:br>
              <a:rPr lang="en-US" sz="4000" dirty="0">
                <a:solidFill>
                  <a:srgbClr val="0070C0"/>
                </a:solidFill>
              </a:rPr>
            </a:br>
            <a:r>
              <a:rPr lang="en-US" sz="2700" dirty="0" smtClean="0">
                <a:solidFill>
                  <a:srgbClr val="0070C0"/>
                </a:solidFill>
              </a:rPr>
              <a:t>We studied some ingredients to build a dialog agent:    </a:t>
            </a:r>
            <a:r>
              <a:rPr lang="en-US" sz="4000" dirty="0" smtClean="0">
                <a:solidFill>
                  <a:srgbClr val="0070C0"/>
                </a:solidFill>
              </a:rPr>
              <a:t/>
            </a:r>
            <a:br>
              <a:rPr lang="en-US" sz="4000" dirty="0" smtClean="0">
                <a:solidFill>
                  <a:srgbClr val="0070C0"/>
                </a:solidFill>
              </a:rPr>
            </a:br>
            <a:r>
              <a:rPr lang="en-US" sz="2400" dirty="0" smtClean="0"/>
              <a:t>be </a:t>
            </a:r>
            <a:r>
              <a:rPr lang="en-US" sz="2400" dirty="0"/>
              <a:t>able to track the world state </a:t>
            </a:r>
            <a:r>
              <a:rPr lang="en-US" sz="2400" dirty="0">
                <a:solidFill>
                  <a:srgbClr val="00B050"/>
                </a:solidFill>
              </a:rPr>
              <a:t>(people, objects, things)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learn from language feedback </a:t>
            </a:r>
            <a:r>
              <a:rPr lang="en-US" sz="2400" dirty="0">
                <a:solidFill>
                  <a:srgbClr val="00B050"/>
                </a:solidFill>
              </a:rPr>
              <a:t>(i.e. the things said to it</a:t>
            </a:r>
            <a:r>
              <a:rPr lang="en-US" sz="2400" dirty="0" smtClean="0">
                <a:solidFill>
                  <a:srgbClr val="00B050"/>
                </a:solidFill>
              </a:rPr>
              <a:t>)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learn from asking questions </a:t>
            </a:r>
            <a:r>
              <a:rPr lang="en-US" sz="2400" dirty="0">
                <a:solidFill>
                  <a:srgbClr val="00B050"/>
                </a:solidFill>
              </a:rPr>
              <a:t>(which questions? when to ask?)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have </a:t>
            </a:r>
            <a:r>
              <a:rPr lang="en-US" sz="2400" dirty="0"/>
              <a:t>a unified learning system </a:t>
            </a:r>
            <a:r>
              <a:rPr lang="en-US" sz="2400" i="1" dirty="0">
                <a:solidFill>
                  <a:srgbClr val="FF0000"/>
                </a:solidFill>
              </a:rPr>
              <a:t>not a bunch of hard-coded hacks</a:t>
            </a:r>
            <a:br>
              <a:rPr lang="en-US" sz="2400" i="1" dirty="0">
                <a:solidFill>
                  <a:srgbClr val="FF0000"/>
                </a:solidFill>
              </a:rPr>
            </a:br>
            <a:r>
              <a:rPr lang="en-US" sz="2400" i="1" u="sng" dirty="0" smtClean="0">
                <a:solidFill>
                  <a:srgbClr val="FF0000"/>
                </a:solidFill>
              </a:rPr>
              <a:t/>
            </a:r>
            <a:br>
              <a:rPr lang="en-US" sz="2400" i="1" u="sng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0070C0"/>
                </a:solidFill>
              </a:rPr>
              <a:t>	- avoid </a:t>
            </a:r>
            <a:r>
              <a:rPr lang="en-US" sz="2400" dirty="0" err="1" smtClean="0">
                <a:solidFill>
                  <a:srgbClr val="0070C0"/>
                </a:solidFill>
              </a:rPr>
              <a:t>siloed</a:t>
            </a:r>
            <a:r>
              <a:rPr lang="en-US" sz="2400" dirty="0" smtClean="0">
                <a:solidFill>
                  <a:srgbClr val="0070C0"/>
                </a:solidFill>
              </a:rPr>
              <a:t> research with less long-term </a:t>
            </a:r>
            <a:r>
              <a:rPr lang="en-US" sz="2400" dirty="0" smtClean="0">
                <a:solidFill>
                  <a:srgbClr val="0070C0"/>
                </a:solidFill>
              </a:rPr>
              <a:t>impact</a:t>
            </a:r>
            <a:br>
              <a:rPr lang="en-US" sz="2400" dirty="0" smtClean="0">
                <a:solidFill>
                  <a:srgbClr val="0070C0"/>
                </a:solidFill>
              </a:rPr>
            </a:br>
            <a:r>
              <a:rPr lang="en-US" sz="2400" dirty="0" smtClean="0">
                <a:solidFill>
                  <a:srgbClr val="0070C0"/>
                </a:solidFill>
              </a:rPr>
              <a:t>- move towards putting these things together</a:t>
            </a:r>
            <a:r>
              <a:rPr lang="en-US" sz="2400" dirty="0" smtClean="0">
                <a:solidFill>
                  <a:srgbClr val="0070C0"/>
                </a:solidFill>
              </a:rPr>
              <a:t/>
            </a:r>
            <a:br>
              <a:rPr lang="en-US" sz="2400" dirty="0" smtClean="0">
                <a:solidFill>
                  <a:srgbClr val="0070C0"/>
                </a:solidFill>
              </a:rPr>
            </a:br>
            <a:r>
              <a:rPr lang="en-US" sz="2400" dirty="0" smtClean="0">
                <a:solidFill>
                  <a:srgbClr val="0070C0"/>
                </a:solidFill>
              </a:rPr>
              <a:t>           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rgbClr val="0070C0"/>
                </a:solidFill>
              </a:rPr>
              <a:t>- o</a:t>
            </a:r>
            <a:r>
              <a:rPr lang="en-US" sz="2400" dirty="0" smtClean="0">
                <a:solidFill>
                  <a:srgbClr val="0070C0"/>
                </a:solidFill>
              </a:rPr>
              <a:t>ne </a:t>
            </a:r>
            <a:r>
              <a:rPr lang="en-US" sz="2400" dirty="0">
                <a:solidFill>
                  <a:srgbClr val="0070C0"/>
                </a:solidFill>
              </a:rPr>
              <a:t>option: </a:t>
            </a:r>
            <a:r>
              <a:rPr lang="en-US" sz="2700" b="1" dirty="0">
                <a:solidFill>
                  <a:srgbClr val="0070C0"/>
                </a:solidFill>
              </a:rPr>
              <a:t>use </a:t>
            </a:r>
            <a:r>
              <a:rPr lang="en-US" sz="2700" b="1" dirty="0" err="1" smtClean="0">
                <a:solidFill>
                  <a:srgbClr val="FF0000"/>
                </a:solidFill>
              </a:rPr>
              <a:t>ParlAI</a:t>
            </a:r>
            <a:r>
              <a:rPr lang="en-US" sz="2400" dirty="0" smtClean="0">
                <a:solidFill>
                  <a:srgbClr val="FF0000"/>
                </a:solidFill>
              </a:rPr>
              <a:t/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0070C0"/>
                </a:solidFill>
              </a:rPr>
              <a:t>  </a:t>
            </a:r>
            <a:r>
              <a:rPr lang="en-US" sz="2400" b="1" dirty="0" smtClean="0">
                <a:solidFill>
                  <a:srgbClr val="0070C0"/>
                </a:solidFill>
              </a:rPr>
              <a:t>                  </a:t>
            </a:r>
            <a:r>
              <a:rPr lang="en-US" sz="2400" b="1" i="1" dirty="0" smtClean="0"/>
              <a:t>We are offering 7x ~$20k research </a:t>
            </a:r>
            <a:r>
              <a:rPr lang="en-US" sz="2400" b="1" i="1" dirty="0"/>
              <a:t>grants </a:t>
            </a:r>
            <a:r>
              <a:rPr lang="en-US" sz="2400" b="1" i="1" dirty="0" smtClean="0"/>
              <a:t>!!! </a:t>
            </a:r>
            <a:r>
              <a:rPr lang="en-US" sz="2400" b="1" i="1" dirty="0"/>
              <a:t>Aug 25 deadline! </a:t>
            </a:r>
            <a:r>
              <a:rPr lang="en-US" sz="2400" b="1" i="1" dirty="0" smtClean="0"/>
              <a:t>See the website: </a:t>
            </a:r>
            <a:r>
              <a:rPr lang="en-US" sz="2400" b="1" dirty="0" smtClean="0">
                <a:solidFill>
                  <a:srgbClr val="0070C0"/>
                </a:solidFill>
              </a:rPr>
              <a:t>http</a:t>
            </a:r>
            <a:r>
              <a:rPr lang="en-US" sz="2400" b="1" dirty="0">
                <a:solidFill>
                  <a:srgbClr val="0070C0"/>
                </a:solidFill>
              </a:rPr>
              <a:t>://</a:t>
            </a:r>
            <a:r>
              <a:rPr lang="en-US" sz="2400" b="1" dirty="0" err="1">
                <a:solidFill>
                  <a:srgbClr val="0070C0"/>
                </a:solidFill>
              </a:rPr>
              <a:t>parl.ai</a:t>
            </a:r>
            <a:r>
              <a:rPr lang="en-US" sz="2400" dirty="0">
                <a:solidFill>
                  <a:srgbClr val="0070C0"/>
                </a:solidFill>
              </a:rPr>
              <a:t/>
            </a:r>
            <a:br>
              <a:rPr lang="en-US" sz="2400" dirty="0">
                <a:solidFill>
                  <a:srgbClr val="0070C0"/>
                </a:solidFill>
              </a:rPr>
            </a:br>
            <a:r>
              <a:rPr lang="en-US" sz="2400" dirty="0" smtClean="0">
                <a:solidFill>
                  <a:srgbClr val="0070C0"/>
                </a:solidFill>
              </a:rPr>
              <a:t/>
            </a:r>
            <a:br>
              <a:rPr lang="en-US" sz="2400" dirty="0" smtClean="0">
                <a:solidFill>
                  <a:srgbClr val="0070C0"/>
                </a:solidFill>
              </a:rPr>
            </a:br>
            <a:endParaRPr lang="en-US" dirty="0"/>
          </a:p>
        </p:txBody>
      </p:sp>
      <p:pic>
        <p:nvPicPr>
          <p:cNvPr id="4" name="Content Placeholder 3" descr="igo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34" r="-23134"/>
          <a:stretch>
            <a:fillRect/>
          </a:stretch>
        </p:blipFill>
        <p:spPr>
          <a:xfrm>
            <a:off x="7284731" y="5302858"/>
            <a:ext cx="2180908" cy="1540632"/>
          </a:xfrm>
        </p:spPr>
      </p:pic>
      <p:sp>
        <p:nvSpPr>
          <p:cNvPr id="3" name="TextBox 2"/>
          <p:cNvSpPr txBox="1"/>
          <p:nvPr/>
        </p:nvSpPr>
        <p:spPr>
          <a:xfrm>
            <a:off x="3493158" y="6188495"/>
            <a:ext cx="2519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Thanks!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949" y="4500389"/>
            <a:ext cx="1926901" cy="1926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4949" y="80861"/>
            <a:ext cx="3125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Conclusion</a:t>
            </a:r>
            <a:br>
              <a:rPr lang="en-US" sz="3600" dirty="0"/>
            </a:br>
            <a:endParaRPr lang="en-US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776000" y="2468795"/>
            <a:ext cx="5879442" cy="207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78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p-sm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89" y="759672"/>
            <a:ext cx="7005778" cy="5413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785" y="358876"/>
            <a:ext cx="8758706" cy="124547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Reasoning, Attention &amp; Memory Models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sz="3200" i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37019" y="4935536"/>
            <a:ext cx="1403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</a:rPr>
              <a:t>[Figure by </a:t>
            </a:r>
            <a:r>
              <a:rPr lang="en-US" sz="1100" dirty="0" err="1" smtClean="0">
                <a:solidFill>
                  <a:srgbClr val="0000FF"/>
                </a:solidFill>
              </a:rPr>
              <a:t>Saina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 smtClean="0">
                <a:solidFill>
                  <a:srgbClr val="0000FF"/>
                </a:solidFill>
              </a:rPr>
              <a:t>   </a:t>
            </a:r>
            <a:r>
              <a:rPr lang="en-US" sz="1100" dirty="0" err="1" smtClean="0">
                <a:solidFill>
                  <a:srgbClr val="0000FF"/>
                </a:solidFill>
              </a:rPr>
              <a:t>Sukhbaatar</a:t>
            </a:r>
            <a:r>
              <a:rPr lang="en-US" sz="1100" dirty="0">
                <a:solidFill>
                  <a:srgbClr val="0000FF"/>
                </a:solidFill>
              </a:rPr>
              <a:t>]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2465" y="2158408"/>
            <a:ext cx="2164530" cy="23285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Memory Network</a:t>
            </a:r>
          </a:p>
          <a:p>
            <a:endParaRPr lang="en-US" b="1" dirty="0" smtClean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 smtClean="0">
                <a:solidFill>
                  <a:srgbClr val="00B0F0"/>
                </a:solidFill>
              </a:rPr>
              <a:t>Addressing</a:t>
            </a:r>
            <a:r>
              <a:rPr lang="en-US" dirty="0" smtClean="0">
                <a:solidFill>
                  <a:srgbClr val="00B0F0"/>
                </a:solidFill>
              </a:rPr>
              <a:t>: </a:t>
            </a:r>
          </a:p>
          <a:p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    score 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baseline="-25000" dirty="0" smtClean="0">
                <a:solidFill>
                  <a:srgbClr val="00B0F0"/>
                </a:solidFill>
              </a:rPr>
              <a:t>i  </a:t>
            </a:r>
            <a:r>
              <a:rPr lang="en-US" dirty="0" err="1" smtClean="0">
                <a:solidFill>
                  <a:srgbClr val="00B0F0"/>
                </a:solidFill>
              </a:rPr>
              <a:t>w.r.t</a:t>
            </a:r>
            <a:r>
              <a:rPr lang="en-US" dirty="0" smtClean="0">
                <a:solidFill>
                  <a:srgbClr val="00B0F0"/>
                </a:solidFill>
              </a:rPr>
              <a:t>. q 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 smtClean="0">
                <a:solidFill>
                  <a:srgbClr val="00B0F0"/>
                </a:solidFill>
              </a:rPr>
              <a:t>Read: </a:t>
            </a:r>
          </a:p>
          <a:p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    return best m</a:t>
            </a:r>
            <a:r>
              <a:rPr lang="en-US" baseline="-25000" dirty="0" smtClean="0">
                <a:solidFill>
                  <a:srgbClr val="00B0F0"/>
                </a:solidFill>
              </a:rPr>
              <a:t>i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02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p-sm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89" y="759672"/>
            <a:ext cx="7005778" cy="54135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785" y="358876"/>
            <a:ext cx="8758706" cy="124547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Memory-Augmented Networks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sz="3200" i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37019" y="4935536"/>
            <a:ext cx="1403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</a:rPr>
              <a:t>[Figure by </a:t>
            </a:r>
            <a:r>
              <a:rPr lang="en-US" sz="1100" dirty="0" err="1" smtClean="0">
                <a:solidFill>
                  <a:srgbClr val="0000FF"/>
                </a:solidFill>
              </a:rPr>
              <a:t>Saina</a:t>
            </a:r>
            <a:r>
              <a:rPr lang="en-US" sz="1100" dirty="0">
                <a:solidFill>
                  <a:srgbClr val="0000FF"/>
                </a:solidFill>
              </a:rPr>
              <a:t> </a:t>
            </a:r>
            <a:r>
              <a:rPr lang="en-US" sz="1100" dirty="0" smtClean="0">
                <a:solidFill>
                  <a:srgbClr val="0000FF"/>
                </a:solidFill>
              </a:rPr>
              <a:t>   </a:t>
            </a:r>
            <a:r>
              <a:rPr lang="en-US" sz="1100" dirty="0" err="1" smtClean="0">
                <a:solidFill>
                  <a:srgbClr val="0000FF"/>
                </a:solidFill>
              </a:rPr>
              <a:t>Sukhbaatar</a:t>
            </a:r>
            <a:r>
              <a:rPr lang="en-US" sz="1100" dirty="0">
                <a:solidFill>
                  <a:srgbClr val="0000FF"/>
                </a:solidFill>
              </a:rPr>
              <a:t>]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2464" y="1165681"/>
            <a:ext cx="8350027" cy="147732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Some related models: </a:t>
            </a:r>
            <a:r>
              <a:rPr lang="en-US" dirty="0" smtClean="0"/>
              <a:t> </a:t>
            </a:r>
          </a:p>
          <a:p>
            <a:r>
              <a:rPr lang="en-US" dirty="0" smtClean="0"/>
              <a:t>RNN-Search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u="sng" dirty="0">
                <a:hlinkClick r:id="rId3"/>
              </a:rPr>
              <a:t>Bahdanau</a:t>
            </a:r>
            <a:r>
              <a:rPr lang="en-US" dirty="0"/>
              <a:t> et al.’14</a:t>
            </a:r>
            <a:r>
              <a:rPr lang="en-US" dirty="0">
                <a:solidFill>
                  <a:schemeClr val="accent6"/>
                </a:solidFill>
              </a:rPr>
              <a:t>), </a:t>
            </a:r>
            <a:r>
              <a:rPr lang="en-US" dirty="0"/>
              <a:t>NTM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(Graves et al, ‘14), </a:t>
            </a:r>
            <a:r>
              <a:rPr lang="en-US" dirty="0"/>
              <a:t>Stack RNNs 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dirty="0" err="1">
                <a:solidFill>
                  <a:schemeClr val="accent6"/>
                </a:solidFill>
              </a:rPr>
              <a:t>Joulin</a:t>
            </a:r>
            <a:r>
              <a:rPr lang="en-US" dirty="0">
                <a:solidFill>
                  <a:schemeClr val="accent6"/>
                </a:solidFill>
              </a:rPr>
              <a:t> &amp; </a:t>
            </a:r>
            <a:r>
              <a:rPr lang="en-US" dirty="0" err="1">
                <a:solidFill>
                  <a:schemeClr val="accent6"/>
                </a:solidFill>
              </a:rPr>
              <a:t>Mikolov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mr-IN" dirty="0">
                <a:solidFill>
                  <a:schemeClr val="accent6"/>
                </a:solidFill>
              </a:rPr>
              <a:t>’</a:t>
            </a:r>
            <a:r>
              <a:rPr lang="en-US" dirty="0">
                <a:solidFill>
                  <a:schemeClr val="accent6"/>
                </a:solidFill>
              </a:rPr>
              <a:t>15, </a:t>
            </a:r>
            <a:r>
              <a:rPr lang="en-US" dirty="0" err="1">
                <a:solidFill>
                  <a:schemeClr val="accent6"/>
                </a:solidFill>
              </a:rPr>
              <a:t>Grefenstette</a:t>
            </a:r>
            <a:r>
              <a:rPr lang="en-US" dirty="0">
                <a:solidFill>
                  <a:schemeClr val="accent6"/>
                </a:solidFill>
              </a:rPr>
              <a:t> et al, ‘15)</a:t>
            </a:r>
            <a:r>
              <a:rPr lang="en-US" dirty="0"/>
              <a:t>, Dynamic Mem. Nets </a:t>
            </a:r>
            <a:r>
              <a:rPr lang="en-US" dirty="0">
                <a:solidFill>
                  <a:schemeClr val="accent6"/>
                </a:solidFill>
              </a:rPr>
              <a:t>(Kumar et al., ‘15),</a:t>
            </a:r>
            <a:r>
              <a:rPr lang="en-US" dirty="0"/>
              <a:t> DNC </a:t>
            </a:r>
            <a:r>
              <a:rPr lang="en-US" dirty="0">
                <a:solidFill>
                  <a:schemeClr val="accent6"/>
                </a:solidFill>
              </a:rPr>
              <a:t>(Graves et al., ’16), </a:t>
            </a:r>
            <a:r>
              <a:rPr lang="en-US" dirty="0" smtClean="0"/>
              <a:t>MemN2N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u="sng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Sukhbaatar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et al.)</a:t>
            </a:r>
            <a:r>
              <a:rPr lang="mr-IN" dirty="0" smtClean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2595" y="3159119"/>
            <a:ext cx="2121117" cy="2316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Memory Network</a:t>
            </a:r>
          </a:p>
          <a:p>
            <a:endParaRPr lang="en-US" b="1" dirty="0" smtClean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 smtClean="0">
                <a:solidFill>
                  <a:srgbClr val="00B0F0"/>
                </a:solidFill>
              </a:rPr>
              <a:t>Addressing</a:t>
            </a:r>
            <a:r>
              <a:rPr lang="en-US" dirty="0" smtClean="0">
                <a:solidFill>
                  <a:srgbClr val="00B0F0"/>
                </a:solidFill>
              </a:rPr>
              <a:t>: </a:t>
            </a:r>
          </a:p>
          <a:p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    score </a:t>
            </a:r>
            <a:r>
              <a:rPr lang="en-US" dirty="0">
                <a:solidFill>
                  <a:srgbClr val="00B0F0"/>
                </a:solidFill>
              </a:rPr>
              <a:t>m</a:t>
            </a:r>
            <a:r>
              <a:rPr lang="en-US" baseline="-25000" dirty="0" smtClean="0">
                <a:solidFill>
                  <a:srgbClr val="00B0F0"/>
                </a:solidFill>
              </a:rPr>
              <a:t>i  </a:t>
            </a:r>
            <a:r>
              <a:rPr lang="en-US" dirty="0" err="1" smtClean="0">
                <a:solidFill>
                  <a:srgbClr val="00B0F0"/>
                </a:solidFill>
              </a:rPr>
              <a:t>w.r.t</a:t>
            </a:r>
            <a:r>
              <a:rPr lang="en-US" dirty="0" smtClean="0">
                <a:solidFill>
                  <a:srgbClr val="00B0F0"/>
                </a:solidFill>
              </a:rPr>
              <a:t>. q 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 smtClean="0">
                <a:solidFill>
                  <a:srgbClr val="00B0F0"/>
                </a:solidFill>
              </a:rPr>
              <a:t>Read: </a:t>
            </a:r>
          </a:p>
          <a:p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smtClean="0">
                <a:solidFill>
                  <a:srgbClr val="00B0F0"/>
                </a:solidFill>
              </a:rPr>
              <a:t>    return best m</a:t>
            </a:r>
            <a:r>
              <a:rPr lang="en-US" baseline="-25000" dirty="0" smtClean="0">
                <a:solidFill>
                  <a:srgbClr val="00B0F0"/>
                </a:solidFill>
              </a:rPr>
              <a:t>i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37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31090</TotalTime>
  <Words>3496</Words>
  <Application>Microsoft Macintosh PowerPoint</Application>
  <PresentationFormat>On-screen Show (4:3)</PresentationFormat>
  <Paragraphs>796</Paragraphs>
  <Slides>78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9" baseType="lpstr">
      <vt:lpstr>Andale Mono</vt:lpstr>
      <vt:lpstr>Calibri</vt:lpstr>
      <vt:lpstr>Mangal</vt:lpstr>
      <vt:lpstr>Palatino Linotype</vt:lpstr>
      <vt:lpstr>Vista Sans OT Medium</vt:lpstr>
      <vt:lpstr>Vista Sans OT Reg</vt:lpstr>
      <vt:lpstr>ヒラギノ角ゴ ProN W3</vt:lpstr>
      <vt:lpstr>ヒラギノ角ゴ ProN W6</vt:lpstr>
      <vt:lpstr>宋体</vt:lpstr>
      <vt:lpstr>Arial</vt:lpstr>
      <vt:lpstr>Office Theme</vt:lpstr>
      <vt:lpstr>    (End-to-End Methods for)  Dialogue, Interaction and Learning</vt:lpstr>
      <vt:lpstr>Language Grounded Robots need to:</vt:lpstr>
      <vt:lpstr>Language Grounded Robots need to:</vt:lpstr>
      <vt:lpstr>Language Grounded Robots need to:</vt:lpstr>
      <vt:lpstr>Language Grounded Robots need to:</vt:lpstr>
      <vt:lpstr>Language Grounded Robots need to:</vt:lpstr>
      <vt:lpstr>Language Grounded Robots need to:</vt:lpstr>
      <vt:lpstr>Reasoning, Attention &amp; Memory Models </vt:lpstr>
      <vt:lpstr>Memory-Augmented Networks </vt:lpstr>
      <vt:lpstr>Memory-Augmented Networks </vt:lpstr>
      <vt:lpstr>Recurrent Entity Network  (Henaff et al., ICLR ‘17)</vt:lpstr>
      <vt:lpstr>Recurrent Entity Network  (Henaff et al., ICLR ‘17)</vt:lpstr>
      <vt:lpstr>Recurrent Entity Network  (Henaff et al., ‘16)</vt:lpstr>
      <vt:lpstr>Robot Navigation Example</vt:lpstr>
      <vt:lpstr>bAbI: simple grounded simulator</vt:lpstr>
      <vt:lpstr>  bAbI Tasks (Weston et al., ‘15)</vt:lpstr>
      <vt:lpstr>bAbI - 10k training examples</vt:lpstr>
      <vt:lpstr>bAbI 1k and 10k comparisons</vt:lpstr>
      <vt:lpstr>How about on real data?</vt:lpstr>
      <vt:lpstr>PowerPoint Presentation</vt:lpstr>
      <vt:lpstr>PowerPoint Presentation</vt:lpstr>
      <vt:lpstr>Language Grounded Robots need to:</vt:lpstr>
      <vt:lpstr>Learning From Human Responses</vt:lpstr>
      <vt:lpstr>Human Responses Give Lots of Info</vt:lpstr>
      <vt:lpstr>Forward Prediction Memory Network  (Weston, ‘16)</vt:lpstr>
      <vt:lpstr>Real Human Questions+Feedback </vt:lpstr>
      <vt:lpstr>Dialog Feedback: Results</vt:lpstr>
      <vt:lpstr>Language Grounded Robots need to:</vt:lpstr>
      <vt:lpstr>A bot can improve by asking questions</vt:lpstr>
      <vt:lpstr>A bot can improve by asking questions</vt:lpstr>
      <vt:lpstr>A bot can improve by asking questions</vt:lpstr>
      <vt:lpstr>A bot can improve by asking questions</vt:lpstr>
      <vt:lpstr>A bot can improve by asking questions</vt:lpstr>
      <vt:lpstr>A bot can improve by asking questions</vt:lpstr>
      <vt:lpstr>A bot can improve by asking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Language Grounded Robots need to:</vt:lpstr>
      <vt:lpstr>Language Grounded Robots need to:</vt:lpstr>
      <vt:lpstr>Why Dialog for NLP researchers?</vt:lpstr>
      <vt:lpstr>Intelligent Learners: Requirements</vt:lpstr>
      <vt:lpstr>Intelligent Learners: Requirements</vt:lpstr>
      <vt:lpstr>ParlAI (pronounced “par-lay”) is a framework for dialog research, implemented in Python.  Its goal is to provide the community: - a unified framework for training and testing dialog models - a repository of both learning agents and tasks, use both to iterate research! - seamless integration of Amazon Mechanical Turk for data collection and human evaluation  Over 20 tasks are supported, including popular datasets such as: SQuAD, MCTest, WikiQA, WebQuestions, SimpleQuestions, WikiMovies, QACNN &amp; QADailyMail, CBT, BookTest,  bAbI tasks, bAbI Dialog tasks, Ubuntu Dialog, OpenSubtitles, Cornell Movie, VQA, VisDial &amp; CLEVR.</vt:lpstr>
      <vt:lpstr>What Tasks are Inside?</vt:lpstr>
      <vt:lpstr>Implementation </vt:lpstr>
      <vt:lpstr>All Agents, Teachers use same API</vt:lpstr>
      <vt:lpstr>What Tasks are Inside?</vt:lpstr>
      <vt:lpstr>What Tasks are Inside?</vt:lpstr>
      <vt:lpstr>What Tasks are Inside?</vt:lpstr>
      <vt:lpstr>What Tasks are Inside?</vt:lpstr>
      <vt:lpstr>What Tasks are Inside?</vt:lpstr>
      <vt:lpstr>What Tasks are Inside?</vt:lpstr>
      <vt:lpstr>What Tasks are Inside?</vt:lpstr>
      <vt:lpstr>What Tasks are Inside?</vt:lpstr>
      <vt:lpstr>What Tasks are Inside?</vt:lpstr>
      <vt:lpstr>So we still fail on some tasks….</vt:lpstr>
      <vt:lpstr>SQuAD dataset</vt:lpstr>
      <vt:lpstr> WARNING</vt:lpstr>
      <vt:lpstr>Why Unify?</vt:lpstr>
      <vt:lpstr>  We studied some ingredients to build a dialog agent:     be able to track the world state (people, objects, things)  learn from language feedback (i.e. the things said to it) learn from asking questions (which questions? when to ask?)  have a unified learning system not a bunch of hard-coded hacks   - avoid siloed research with less long-term impact - move towards putting these things together             - one option: use ParlAI                     We are offering 7x ~$20k research grants !!! Aug 25 deadline! See the website: http://parl.ai  </vt:lpstr>
    </vt:vector>
  </TitlesOfParts>
  <Company>Facebook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ParlAI   (pronounced “parlay”) A Dialogue Dataset “Universe”</dc:title>
  <dc:creator>Jason Weston</dc:creator>
  <cp:lastModifiedBy>Jason Weston</cp:lastModifiedBy>
  <cp:revision>141</cp:revision>
  <dcterms:created xsi:type="dcterms:W3CDTF">2017-01-25T22:03:41Z</dcterms:created>
  <dcterms:modified xsi:type="dcterms:W3CDTF">2017-08-04T19:23:31Z</dcterms:modified>
</cp:coreProperties>
</file>